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703" r:id="rId1"/>
  </p:sldMasterIdLst>
  <p:notesMasterIdLst>
    <p:notesMasterId r:id="rId51"/>
  </p:notesMasterIdLst>
  <p:handoutMasterIdLst>
    <p:handoutMasterId r:id="rId52"/>
  </p:handoutMasterIdLst>
  <p:sldIdLst>
    <p:sldId id="256" r:id="rId2"/>
    <p:sldId id="257" r:id="rId3"/>
    <p:sldId id="300" r:id="rId4"/>
    <p:sldId id="352" r:id="rId5"/>
    <p:sldId id="346" r:id="rId6"/>
    <p:sldId id="347" r:id="rId7"/>
    <p:sldId id="312" r:id="rId8"/>
    <p:sldId id="350" r:id="rId9"/>
    <p:sldId id="353" r:id="rId10"/>
    <p:sldId id="313" r:id="rId11"/>
    <p:sldId id="314" r:id="rId12"/>
    <p:sldId id="315" r:id="rId13"/>
    <p:sldId id="348" r:id="rId14"/>
    <p:sldId id="316" r:id="rId15"/>
    <p:sldId id="318" r:id="rId16"/>
    <p:sldId id="319" r:id="rId17"/>
    <p:sldId id="320" r:id="rId18"/>
    <p:sldId id="277" r:id="rId19"/>
    <p:sldId id="349" r:id="rId20"/>
    <p:sldId id="338" r:id="rId21"/>
    <p:sldId id="322" r:id="rId22"/>
    <p:sldId id="323" r:id="rId23"/>
    <p:sldId id="324" r:id="rId24"/>
    <p:sldId id="325" r:id="rId25"/>
    <p:sldId id="326" r:id="rId26"/>
    <p:sldId id="327" r:id="rId27"/>
    <p:sldId id="328" r:id="rId28"/>
    <p:sldId id="329" r:id="rId29"/>
    <p:sldId id="342" r:id="rId30"/>
    <p:sldId id="343" r:id="rId31"/>
    <p:sldId id="344" r:id="rId32"/>
    <p:sldId id="345" r:id="rId33"/>
    <p:sldId id="330" r:id="rId34"/>
    <p:sldId id="331" r:id="rId35"/>
    <p:sldId id="285" r:id="rId36"/>
    <p:sldId id="305" r:id="rId37"/>
    <p:sldId id="306" r:id="rId38"/>
    <p:sldId id="307" r:id="rId39"/>
    <p:sldId id="308" r:id="rId40"/>
    <p:sldId id="309" r:id="rId41"/>
    <p:sldId id="310" r:id="rId42"/>
    <p:sldId id="311" r:id="rId43"/>
    <p:sldId id="335" r:id="rId44"/>
    <p:sldId id="336" r:id="rId45"/>
    <p:sldId id="339" r:id="rId46"/>
    <p:sldId id="340" r:id="rId47"/>
    <p:sldId id="337" r:id="rId48"/>
    <p:sldId id="341" r:id="rId49"/>
    <p:sldId id="351" r:id="rId50"/>
  </p:sldIdLst>
  <p:sldSz cx="9144000" cy="6858000" type="screen4x3"/>
  <p:notesSz cx="7315200" cy="96012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FFB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7" autoAdjust="0"/>
    <p:restoredTop sz="86399" autoAdjust="0"/>
  </p:normalViewPr>
  <p:slideViewPr>
    <p:cSldViewPr>
      <p:cViewPr varScale="1">
        <p:scale>
          <a:sx n="76" d="100"/>
          <a:sy n="76" d="100"/>
        </p:scale>
        <p:origin x="130" y="48"/>
      </p:cViewPr>
      <p:guideLst>
        <p:guide orient="horz" pos="2160"/>
        <p:guide pos="2880"/>
      </p:guideLst>
    </p:cSldViewPr>
  </p:slideViewPr>
  <p:outlineViewPr>
    <p:cViewPr>
      <p:scale>
        <a:sx n="33" d="100"/>
        <a:sy n="33" d="100"/>
      </p:scale>
      <p:origin x="0" y="-3217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195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2/8/2021</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296862"/>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1"/>
            <a:ext cx="3170238" cy="296862"/>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2/8/2021</a:t>
            </a:fld>
            <a:endParaRPr lang="en-US" dirty="0"/>
          </a:p>
        </p:txBody>
      </p:sp>
      <p:sp>
        <p:nvSpPr>
          <p:cNvPr id="4" name="Slide Image Placeholder 3"/>
          <p:cNvSpPr>
            <a:spLocks noGrp="1" noRot="1" noChangeAspect="1"/>
          </p:cNvSpPr>
          <p:nvPr>
            <p:ph type="sldImg" idx="2"/>
          </p:nvPr>
        </p:nvSpPr>
        <p:spPr>
          <a:xfrm>
            <a:off x="1905000" y="484187"/>
            <a:ext cx="3940175" cy="29544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625919"/>
            <a:ext cx="6400800" cy="551808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56724"/>
            <a:ext cx="3170238" cy="244476"/>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356724"/>
            <a:ext cx="3170238" cy="244476"/>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3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dc.gov/niosh/engcontrol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cdc.gov/niosh/pp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osha.gov/SLTC/respiratoryprotection/index.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osha.gov/SLTC/respiratoryprotection/index.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65#1910.120(a)(1)"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osha.gov/pls/oshaweb/owadisp.show_document?p_table=STANDARDS&amp;p_id=10651#1926.65(a)(1)"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Terminal Objective: </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Given current OSHA and industry information regarding general industry worksite illnesses, injuries, and/or fatalities, the student will be able to describe preventative/protective measures for hazardous materials found in the workplace.</a:t>
            </a:r>
          </a:p>
          <a:p>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1</a:t>
            </a:fld>
            <a:endParaRPr lang="en-US"/>
          </a:p>
        </p:txBody>
      </p:sp>
    </p:spTree>
    <p:extLst>
      <p:ext uri="{BB962C8B-B14F-4D97-AF65-F5344CB8AC3E}">
        <p14:creationId xmlns:p14="http://schemas.microsoft.com/office/powerpoint/2010/main" val="50493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Physical hazard</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means a chemical that is classified as posing one of the following hazardous effects: explosive; flammable (gases, aerosols, liquids, or solids); oxidizer (liquid, solid or gas); self-reactive; pyrophoric (liquid or solid); self-heating; organic peroxide; corrosive to metal; gas under pressure; or in contact with water emits flammable gas.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For</a:t>
            </a:r>
            <a:r>
              <a:rPr lang="en-US"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the purpose of this lesson, the following physical hazards will be discussed: explosive/flammable and gas under pressure</a:t>
            </a:r>
            <a:endParaRPr lang="en-US"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dirty="0" smtClean="0"/>
          </a:p>
          <a:p>
            <a:r>
              <a:rPr lang="en-US" dirty="0" smtClean="0"/>
              <a:t>https://www.osha.gov/Publications/OSHA3636.pdf</a:t>
            </a:r>
          </a:p>
          <a:p>
            <a:r>
              <a:rPr lang="en-US" b="1" dirty="0" smtClean="0"/>
              <a:t>Pictograms</a:t>
            </a:r>
            <a:r>
              <a:rPr lang="en-US" dirty="0" smtClean="0"/>
              <a:t>:</a:t>
            </a:r>
          </a:p>
          <a:p>
            <a:pPr marL="171450" indent="-171450">
              <a:buFont typeface="Arial" panose="020B0604020202020204" pitchFamily="34" charset="0"/>
              <a:buChar char="•"/>
            </a:pPr>
            <a:r>
              <a:rPr lang="en-US" dirty="0" smtClean="0"/>
              <a:t>Flame Over</a:t>
            </a:r>
            <a:r>
              <a:rPr lang="en-US" baseline="0" dirty="0" smtClean="0"/>
              <a:t> Circle – oxidizers</a:t>
            </a:r>
          </a:p>
          <a:p>
            <a:pPr marL="171450" indent="-171450">
              <a:buFont typeface="Arial" panose="020B0604020202020204" pitchFamily="34" charset="0"/>
              <a:buChar char="•"/>
            </a:pPr>
            <a:r>
              <a:rPr lang="en-US" baseline="0" dirty="0" smtClean="0"/>
              <a:t>Flame – flammables, </a:t>
            </a:r>
            <a:r>
              <a:rPr lang="en-US" baseline="0" dirty="0" err="1" smtClean="0"/>
              <a:t>pyrophorics</a:t>
            </a:r>
            <a:r>
              <a:rPr lang="en-US" baseline="0" dirty="0" smtClean="0"/>
              <a:t>, self-heating, emits flammable gas, self-</a:t>
            </a:r>
            <a:r>
              <a:rPr lang="en-US" baseline="0" dirty="0" err="1" smtClean="0"/>
              <a:t>reactives</a:t>
            </a:r>
            <a:r>
              <a:rPr lang="en-US" baseline="0" dirty="0" smtClean="0"/>
              <a:t>, organic peroxides</a:t>
            </a:r>
          </a:p>
          <a:p>
            <a:pPr marL="171450" indent="-171450">
              <a:buFont typeface="Arial" panose="020B0604020202020204" pitchFamily="34" charset="0"/>
              <a:buChar char="•"/>
            </a:pPr>
            <a:r>
              <a:rPr lang="en-US" baseline="0" dirty="0" smtClean="0"/>
              <a:t>Exploding bomb – explosives, self-</a:t>
            </a:r>
            <a:r>
              <a:rPr lang="en-US" baseline="0" dirty="0" err="1" smtClean="0"/>
              <a:t>reactives</a:t>
            </a:r>
            <a:r>
              <a:rPr lang="en-US" baseline="0" dirty="0" smtClean="0"/>
              <a:t>, organic peroxides</a:t>
            </a:r>
          </a:p>
          <a:p>
            <a:pPr marL="171450" indent="-171450">
              <a:buFont typeface="Arial" panose="020B0604020202020204" pitchFamily="34" charset="0"/>
              <a:buChar char="•"/>
            </a:pPr>
            <a:r>
              <a:rPr lang="en-US" baseline="0" dirty="0" smtClean="0"/>
              <a:t>Corrosion – corrosive to metals</a:t>
            </a:r>
          </a:p>
          <a:p>
            <a:pPr marL="171450" indent="-171450">
              <a:buFont typeface="Arial" panose="020B0604020202020204" pitchFamily="34" charset="0"/>
              <a:buChar char="•"/>
            </a:pPr>
            <a:r>
              <a:rPr lang="en-US" baseline="0" dirty="0" smtClean="0"/>
              <a:t>Gas cylinder – gases under pressure</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10</a:t>
            </a:fld>
            <a:endParaRPr lang="en-US"/>
          </a:p>
        </p:txBody>
      </p:sp>
    </p:spTree>
    <p:extLst>
      <p:ext uri="{BB962C8B-B14F-4D97-AF65-F5344CB8AC3E}">
        <p14:creationId xmlns:p14="http://schemas.microsoft.com/office/powerpoint/2010/main" val="1758961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Health hazard</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means a chemical which is classified as posing one of the following hazardous effects: acute toxicity (any route of exposure); skin corrosion or irritation; serious eye damage or eye irritation; respiratory or skin sensitization; germ cell mutagenicity; carcinogenicity; reproductive toxicity; specific target organ toxicity (single or repeated exposure); or aspiration hazard.</a:t>
            </a:r>
          </a:p>
          <a:p>
            <a:endParaRPr lang="en-US" dirty="0" smtClean="0"/>
          </a:p>
          <a:p>
            <a:r>
              <a:rPr lang="en-US" b="1" i="1" dirty="0" smtClean="0"/>
              <a:t>For the purpose of this lesson, the following</a:t>
            </a:r>
            <a:r>
              <a:rPr lang="en-US" b="1" i="1" baseline="0" dirty="0" smtClean="0"/>
              <a:t> health hazards will be discussed: acute toxicity, skin corrosion or irritation, and aspiration hazard</a:t>
            </a:r>
            <a:endParaRPr lang="en-US" b="1" i="1" dirty="0" smtClean="0"/>
          </a:p>
          <a:p>
            <a:endParaRPr lang="en-US" dirty="0" smtClean="0"/>
          </a:p>
          <a:p>
            <a:r>
              <a:rPr lang="en-US" dirty="0" smtClean="0"/>
              <a:t>https://www.osha.gov/Publications/OSHA3636.pdf</a:t>
            </a:r>
          </a:p>
          <a:p>
            <a:r>
              <a:rPr lang="en-US" b="1" dirty="0" smtClean="0"/>
              <a:t>Pictograms</a:t>
            </a:r>
            <a:r>
              <a:rPr lang="en-US" dirty="0" smtClean="0"/>
              <a:t>:</a:t>
            </a:r>
          </a:p>
          <a:p>
            <a:pPr marL="171450" indent="-171450">
              <a:buFont typeface="Arial" panose="020B0604020202020204" pitchFamily="34" charset="0"/>
              <a:buChar char="•"/>
            </a:pPr>
            <a:r>
              <a:rPr lang="en-US" dirty="0" smtClean="0"/>
              <a:t>Skull and Crossbones – acute toxicity (fatal or toxic)</a:t>
            </a:r>
            <a:endParaRPr lang="en-US" baseline="0" dirty="0" smtClean="0"/>
          </a:p>
          <a:p>
            <a:pPr marL="171450" indent="-171450">
              <a:buFont typeface="Arial" panose="020B0604020202020204" pitchFamily="34" charset="0"/>
              <a:buChar char="•"/>
            </a:pPr>
            <a:r>
              <a:rPr lang="en-US" baseline="0" dirty="0" smtClean="0"/>
              <a:t>Exclamation Mark – irritant (skin and eye), skin sensitizer, acute toxicity (harmful), narcotic effects, respiratory tract irritant</a:t>
            </a:r>
          </a:p>
          <a:p>
            <a:pPr marL="171450" indent="-171450">
              <a:buFont typeface="Arial" panose="020B0604020202020204" pitchFamily="34" charset="0"/>
              <a:buChar char="•"/>
            </a:pPr>
            <a:r>
              <a:rPr lang="en-US" baseline="0" dirty="0" smtClean="0"/>
              <a:t>Health Hazard – carcinogen, mutagenicity, reproductive toxicity, respiratory sensitizer, target organ toxicity, aspiration toxicity</a:t>
            </a:r>
          </a:p>
          <a:p>
            <a:pPr marL="171450" indent="-171450">
              <a:buFont typeface="Arial" panose="020B0604020202020204" pitchFamily="34" charset="0"/>
              <a:buChar char="•"/>
            </a:pPr>
            <a:r>
              <a:rPr lang="en-US" baseline="0" dirty="0" smtClean="0"/>
              <a:t>Corrosion – skin corrosives, burns, eye damage</a:t>
            </a:r>
          </a:p>
        </p:txBody>
      </p:sp>
      <p:sp>
        <p:nvSpPr>
          <p:cNvPr id="4" name="Slide Number Placeholder 3"/>
          <p:cNvSpPr>
            <a:spLocks noGrp="1"/>
          </p:cNvSpPr>
          <p:nvPr>
            <p:ph type="sldNum" sz="quarter" idx="10"/>
          </p:nvPr>
        </p:nvSpPr>
        <p:spPr/>
        <p:txBody>
          <a:bodyPr/>
          <a:lstStyle/>
          <a:p>
            <a:fld id="{3ECC418A-57C6-4B2F-979F-B2F731CD8869}" type="slidenum">
              <a:rPr lang="en-US" smtClean="0"/>
              <a:pPr/>
              <a:t>11</a:t>
            </a:fld>
            <a:endParaRPr lang="en-US"/>
          </a:p>
        </p:txBody>
      </p:sp>
    </p:spTree>
    <p:extLst>
      <p:ext uri="{BB962C8B-B14F-4D97-AF65-F5344CB8AC3E}">
        <p14:creationId xmlns:p14="http://schemas.microsoft.com/office/powerpoint/2010/main" val="2857643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“Hazards associated with compressed gases include oxygen displacement, fires, explosions, and toxic gas exposures, as well as the physical hazards associated with high pressure systems. Special storage, use, and handling precautions are necessary in order to control these hazards.” https://www.osha.gov/SLTC/compressedgasequipment/index.html</a:t>
            </a:r>
            <a:endPar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Gases under pressure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are gases which are contained in a receptacle at a pressure of 200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kPa</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(29 psi) (gauge) or more, or which are liquefied or liquefied and refrigerated.</a:t>
            </a:r>
          </a:p>
          <a:p>
            <a:endParaRPr lang="en-US" dirty="0" smtClean="0"/>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Cylinders of compressed gases and cryogenic liquids can be extremely hazardous if misused. Besides the hazard associated with high pressure, the chemical hazard of the cylinder contents must be considered. In addition, some of these materials, especially the cryogenic fluids, are extremely cold when released. Certain precautions must be observed in storage, handling, and use of these materials in order that minimize these hazards</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Asphyxiant, </a:t>
            </a:r>
            <a:r>
              <a:rPr lang="en-US" sz="120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there</a:t>
            </a:r>
            <a:r>
              <a:rPr lang="en-US" sz="120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are two types of asphyxiants, simple asphyxiants and chemical asphyxiants. The examples given above represent simple asphyxiants, meaning that the presence of the listed gas will displace oxygen causing an oxygen deficiency environment resulting in a hazardous atmosphere. An example of a chemical is carbon monoxide, where the lack of oxygen is not the determining factor of a hazardous atmosphere, but rather the presence of a dangerous substance, i.e., carbon monoxide. Carbon monoxide molecules attach themselves to red blood cells and are then deposited into the organs and tissue of the body, causing a chemical reaction in the body and ultimately death.</a:t>
            </a:r>
          </a:p>
          <a:p>
            <a:endPar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Oxidizing</a:t>
            </a:r>
            <a:r>
              <a:rPr lang="en-US" sz="120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agent, </a:t>
            </a:r>
            <a:endParaRPr lang="en-US" i="1"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a:p>
        </p:txBody>
      </p:sp>
    </p:spTree>
    <p:extLst>
      <p:ext uri="{BB962C8B-B14F-4D97-AF65-F5344CB8AC3E}">
        <p14:creationId xmlns:p14="http://schemas.microsoft.com/office/powerpoint/2010/main" val="3218565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13</a:t>
            </a:fld>
            <a:endParaRPr lang="en-US"/>
          </a:p>
        </p:txBody>
      </p:sp>
    </p:spTree>
    <p:extLst>
      <p:ext uri="{BB962C8B-B14F-4D97-AF65-F5344CB8AC3E}">
        <p14:creationId xmlns:p14="http://schemas.microsoft.com/office/powerpoint/2010/main" val="1520498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Flammable liquid</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means a liquid having a flash point of not more than 93°C (199.4°F).</a:t>
            </a:r>
          </a:p>
          <a:p>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Flash point</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means the minimum temperature at which a liquid gives off vapor in sufficient concentration to form an ignitable mixture with air near the surface of the liquid.</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 flammable liquid shall be classified in one of four categories:</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Flash point &lt; 23°C (73.4°F) and initial boiling point ≤ 35°C (95°F)</a:t>
            </a: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Flash point &lt; 23°C (73.4°F) and initial boiling point &gt; 35°C (95°F)</a:t>
            </a: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Flash point ≥ 23°C (73.4°F) and ≤ 60°C (140°F)</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Flash point &gt; 60°C (140°F) and ≤ 93°C (199.4°F)</a:t>
            </a:r>
            <a:endParaRPr lang="en-US" dirty="0" smtClean="0"/>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14</a:t>
            </a:fld>
            <a:endParaRPr lang="en-US"/>
          </a:p>
        </p:txBody>
      </p:sp>
    </p:spTree>
    <p:extLst>
      <p:ext uri="{BB962C8B-B14F-4D97-AF65-F5344CB8AC3E}">
        <p14:creationId xmlns:p14="http://schemas.microsoft.com/office/powerpoint/2010/main" val="2505633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Definitions</a:t>
            </a:r>
            <a:r>
              <a:rPr lang="en-US" baseline="0" dirty="0" smtClean="0"/>
              <a:t> applicable to Subpart H – Hazardous Materials</a:t>
            </a:r>
          </a:p>
          <a:p>
            <a:endParaRPr lang="en-US" baseline="0" dirty="0" smtClean="0"/>
          </a:p>
          <a:p>
            <a:r>
              <a:rPr lang="en-US" baseline="0" dirty="0" smtClean="0"/>
              <a:t>Source: Spray Operations, OSHA Safety and Health Topic, https://www.osha.gov/SLTC/sprayoperations/controls.html </a:t>
            </a:r>
          </a:p>
          <a:p>
            <a:endParaRPr lang="en-US" baseline="0" dirty="0" smtClean="0"/>
          </a:p>
          <a:p>
            <a:r>
              <a:rPr lang="en-US" dirty="0" smtClean="0">
                <a:effectLst/>
              </a:rPr>
              <a:t>“Spray operations can present both physical and health hazards to those involved. The OSHA ventilation standard for general industry (</a:t>
            </a:r>
            <a:r>
              <a:rPr lang="en-US" dirty="0" smtClean="0">
                <a:effectLst/>
                <a:hlinkClick r:id="rId3" tooltip="29 CFR 1910.94"/>
              </a:rPr>
              <a:t>29 CFR 1910.94</a:t>
            </a:r>
            <a:r>
              <a:rPr lang="en-US" dirty="0" smtClean="0">
                <a:effectLst/>
              </a:rPr>
              <a:t>) defines a "spray-finishing operation" as the "employment of methods wherein organic or inorganic materials are utilized in dispersed form for deposit on surfaces to be coated, treated, or cleaned." This may include such diverse activities as the application of flammable and combustible liquids, such as paint, in a spray booth or spray area, electrostatic coating operations, and automobile body lining operations.”</a:t>
            </a:r>
          </a:p>
          <a:p>
            <a:endParaRPr lang="en-US" dirty="0" smtClean="0">
              <a:effectLst/>
            </a:endParaRPr>
          </a:p>
          <a:p>
            <a:endParaRPr lang="en-US" dirty="0" smtClean="0">
              <a:effectLst/>
            </a:endParaRPr>
          </a:p>
          <a:p>
            <a:r>
              <a:rPr lang="en-US" dirty="0" smtClean="0">
                <a:effectLst/>
              </a:rPr>
              <a:t>Source: </a:t>
            </a:r>
            <a:r>
              <a:rPr lang="en-US" dirty="0" err="1" smtClean="0">
                <a:effectLst/>
              </a:rPr>
              <a:t>Isocynates</a:t>
            </a:r>
            <a:r>
              <a:rPr lang="en-US" dirty="0" smtClean="0">
                <a:effectLst/>
              </a:rPr>
              <a:t>, NIOSHhttp://www.cdc.gov/niosh/topics/isocyanates/</a:t>
            </a:r>
          </a:p>
          <a:p>
            <a:r>
              <a:rPr lang="en-US" dirty="0" smtClean="0">
                <a:effectLst/>
              </a:rPr>
              <a:t>“</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Isocyanates are a family of highly reactive, low molecular weight chemicals. They are widely used in the manufacture of flexible and rigid foams, fibers, coatings such as paints and varnishes, and elastomers, and are increasingly used in the automobile industry,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autobody</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repair, and building insulation materials. Spray-on polyurethane products containing isocyanates have been developed for a wide range of retail, commercial, and industrial uses to protect cement, wood, fiberglass, steel and aluminum, including protective coatings for truck beds, trailers, boats, foundations, and decks.</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Isocyanates are powerful irritants to the mucous membranes of the eyes and gastrointestinal and respiratory tracts. Direct skin contact can also cause marked inflammation. Isocyanates can also sensitize workers, making them subject to severe asthma attacks if they are exposed again. There is evidence that both respiratory and dermal exposures can lead to sensitization. Death from severe asthma in some sensitized subjects has been reported. Workers potentially exposed to isocyanates who experience persistent or recurring eye irritation, nasal congestion, dry or sore throat, cold-like symptoms, cough, shortness of breath, wheezing, or chest tightness should see a physician knowledgeable in work-related health problems.” (NIOSH)</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15</a:t>
            </a:fld>
            <a:endParaRPr lang="en-US"/>
          </a:p>
        </p:txBody>
      </p:sp>
    </p:spTree>
    <p:extLst>
      <p:ext uri="{BB962C8B-B14F-4D97-AF65-F5344CB8AC3E}">
        <p14:creationId xmlns:p14="http://schemas.microsoft.com/office/powerpoint/2010/main" val="2480054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Commonly referred to as propane or butane and used as a fuel. People can be exposed to LPG in the workplace by breathing it in, skin contact, and eye contact. OSHA has set the legal limit (Permissible Exposure Limit) for LPG exposure in the workplace as 1000 ppm (1800 mg/m</a:t>
            </a:r>
            <a:r>
              <a:rPr lang="en-US" sz="1200" kern="1200" baseline="30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over an 8-hour workday.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16</a:t>
            </a:fld>
            <a:endParaRPr lang="en-US"/>
          </a:p>
        </p:txBody>
      </p:sp>
    </p:spTree>
    <p:extLst>
      <p:ext uri="{BB962C8B-B14F-4D97-AF65-F5344CB8AC3E}">
        <p14:creationId xmlns:p14="http://schemas.microsoft.com/office/powerpoint/2010/main" val="3619970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Ammonia is not, strictly speaking, a poison and repeated exposure to it produces no additive (chronic) effects on the human body. However, even in small concentrations in the air it can be extremely irritating to the eyes, throat, and breathing passages.</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Anhydrous ammonia primarily affects three areas of the body:</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Eyes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Lungs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Skin</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ammonia vapor may cause:</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Convulsive coughing</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Difficult or painful breathing</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Pulmonary congestion</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Death</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odor threshold for ammonia is between 5 - 50 parts per million (ppm) of air. The permissible exposure limit (PEL) is 50 ppm averaged over an 8 hour shift. It is recommended that if an employee can smell it they ought to back off and determine if they need to be using respiratory protection. </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Ammonia is NH</a:t>
            </a:r>
            <a:r>
              <a:rPr lang="en-US" sz="1200" kern="1200" baseline="-25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chemical structure made out of Nitrogen and three Hydrogen atoms. The main cause of its acidic odor is Nitrogen. It can be found also in some cleaning products, </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cat urine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sometimes in human </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sweat</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17</a:t>
            </a:fld>
            <a:endParaRPr lang="en-US"/>
          </a:p>
        </p:txBody>
      </p:sp>
    </p:spTree>
    <p:extLst>
      <p:ext uri="{BB962C8B-B14F-4D97-AF65-F5344CB8AC3E}">
        <p14:creationId xmlns:p14="http://schemas.microsoft.com/office/powerpoint/2010/main" val="3220094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 hazardous (classified) location exists when a manufacturing, storage or handling process provides a fuel, consisting of a flammable gas, flammable liquid-produced vapors, combustible liquid-produced vapors, combustible dust, combustible flying or fiber, or some combination of these three elements; and these flammable components can be mixed with enough oxygen from the ambient air to form an explosive atmosphere between the LFL and UFL.</a:t>
            </a:r>
          </a:p>
          <a:p>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NFPA Publication 70, NEC (National Electric Code) per the NEC, hazardous locations are defined in terms of Class, Division and Group.</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Note: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The following descriptions of hazardous locations as defined by the NFPA has been simplified to accommodate for time and to stay focused on hazard recognition and avoidance goals of the OSHA Outreach Program.</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Class I Locations </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Class I locations are those in which flammable gases or vapors are or may be present in the air in quantities sufficient to produce explosive or ignitable mixtures</a:t>
            </a:r>
          </a:p>
          <a:p>
            <a:endPar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1"/>
            <a:r>
              <a:rPr lang="en-US" sz="11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Class I, Division 1 locations: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Ignitable concentrations of flammable gases or vapors may exist under normal operating conditions.</a:t>
            </a: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Ignitable concentrations of such gases or vapors may exist frequently because of repair or maintenance operations or because of leakage.</a:t>
            </a: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Breakdown or faulty operation of equipment or processes might release ignitable concentrations of flammable gases or vapors, and might also cause simultaneous failure of electric equipment.</a:t>
            </a:r>
          </a:p>
          <a:p>
            <a:endPar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1"/>
            <a:r>
              <a:rPr lang="en-US" sz="11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Class I, Division 2 locations: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Volatile flammable liquids or flammable gases are handled, processed or used, but the hazardous liquids, vapors or gases will normally be confined within closed containers or closed systems from which they can escape only in the event of accidental rupture or breakdown of such containers or systems, or as a result of abnormal operation of equipment.</a:t>
            </a: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Ignitable concentrations of gases or vapors are normally prevented by positive mechanical ventilation, and which might become hazardous through failure or abnormal operations of the ventilating equipment.</a:t>
            </a: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Adjacent to a Class I, Division 1 location, and to which ignitable concentrations of gases or vapors might occasionally be communicated unless such communication is prevented by adequate positive-pressure ventilation from a source of clean air, and effective safeguards against ventilation failure are provided.</a:t>
            </a:r>
          </a:p>
          <a:p>
            <a:endPar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Class II Locations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Class II hazardous locations are areas where combustible dust, rather than gases or liquids, may be present in varying hazardous concentrations. Class II locations are further subdivided into two divisions.</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1"/>
            <a:r>
              <a:rPr lang="en-US" sz="11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Class II, Division 1 location.</a:t>
            </a: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One of the following three situations must exist in order for an area to be considered a Class II, Division 1 location:</a:t>
            </a: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Where combustible dust is present in the air under normal operating conditions in such a quantity as to produce explosive or ignitable mixtures. This could be on a continuous, intermittent or periodic basis.</a:t>
            </a: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Where an ignitable and/or explosive mixture could be produced if a mechanical failure or abnormal machinery operation occurs.</a:t>
            </a: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Where electrically conductive dusts in hazardous concentrations are present.</a:t>
            </a:r>
          </a:p>
          <a:p>
            <a:pPr lvl="1"/>
            <a:endParaRPr lang="en-US" sz="11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1"/>
            <a:r>
              <a:rPr lang="en-US" sz="11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Class II, Division 2 location. </a:t>
            </a: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One of following two situations must exist in order for an area to be considered a Class II, Division 2 location:</a:t>
            </a: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Combustible dust will not normally be in suspension in the air in quantities sufficient to produce explosive or ignitable mixtures, and dust accumulations will normally be insufficient to interfere with the normal operation of electric equipment or other apparatus, but combustible dust may be in suspension in the air as a result of infrequent malfunctioning of handling or processing equipment.</a:t>
            </a: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Resulting combustible dust accumulations on, in or in the vicinity of the electric equipment may be sufficient to interfere with the safe dissipation of heat from electric equipment or may be ignitable by abnormal operation or failure of electric equipment.</a:t>
            </a:r>
          </a:p>
          <a:p>
            <a:endPar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Class III Locations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Class III hazardous locations contain easily ignitable fibers or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flyings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but the concentration of these fibers or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flyings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are not suspended in the air in such quantities that would produce ignitable mixtures. Class III locations are further subdivided into two divisions.</a:t>
            </a:r>
          </a:p>
          <a:p>
            <a:endPar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Class III, Division 1:</a:t>
            </a: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Easily ignitable fibers or materials producing combustible </a:t>
            </a:r>
            <a:r>
              <a:rPr lang="en-US" sz="11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flyings</a:t>
            </a: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are handled, manufactured or used.</a:t>
            </a:r>
          </a:p>
          <a:p>
            <a:pPr marL="628650" lvl="1" indent="-171450">
              <a:buFont typeface="Arial" panose="020B0604020202020204" pitchFamily="34" charset="0"/>
              <a:buChar char="•"/>
            </a:pPr>
            <a:endParaRPr lang="en-US" sz="11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Class III, Division 2: </a:t>
            </a: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Easily ignitable fibers are stored or handled, other than in the process of manufacture.</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18</a:t>
            </a:fld>
            <a:endParaRPr lang="en-US"/>
          </a:p>
        </p:txBody>
      </p:sp>
    </p:spTree>
    <p:extLst>
      <p:ext uri="{BB962C8B-B14F-4D97-AF65-F5344CB8AC3E}">
        <p14:creationId xmlns:p14="http://schemas.microsoft.com/office/powerpoint/2010/main" val="2645580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   </a:t>
            </a:r>
            <a:r>
              <a:rPr lang="en-US" i="1" dirty="0" smtClean="0"/>
              <a:t>Confined Spaces</a:t>
            </a:r>
            <a:r>
              <a:rPr lang="en-US" dirty="0" smtClean="0"/>
              <a:t>,</a:t>
            </a:r>
            <a:r>
              <a:rPr lang="en-US" baseline="0" dirty="0" smtClean="0"/>
              <a:t> OSHA Safety and Health Topics, https://www.osha.gov/SLTC/confinedspaces/hazards_solutions.html</a:t>
            </a:r>
          </a:p>
          <a:p>
            <a:endParaRPr lang="en-US" baseline="0" dirty="0" smtClean="0"/>
          </a:p>
          <a:p>
            <a:r>
              <a:rPr lang="en-US" dirty="0" smtClean="0"/>
              <a:t>“</a:t>
            </a:r>
            <a:r>
              <a:rPr lang="en-US" dirty="0" smtClean="0">
                <a:effectLst/>
              </a:rPr>
              <a:t>Confined spaces may be encountered in virtually any occupation; therefore, their recognition is the first step in preventing fatalities. …deaths in confined spaces often occur because the atmosphere is oxygen-deficient, toxic or combustible…”</a:t>
            </a:r>
          </a:p>
          <a:p>
            <a:endParaRPr lang="en-US" dirty="0" smtClean="0">
              <a:effectLst/>
            </a:endParaRPr>
          </a:p>
          <a:p>
            <a:r>
              <a:rPr lang="en-US" dirty="0" smtClean="0">
                <a:effectLst/>
              </a:rPr>
              <a:t>“What</a:t>
            </a:r>
            <a:r>
              <a:rPr lang="en-US" baseline="0" dirty="0" smtClean="0">
                <a:effectLst/>
              </a:rPr>
              <a:t> are confined spaces?</a:t>
            </a:r>
          </a:p>
          <a:p>
            <a:r>
              <a:rPr lang="en-US" dirty="0" smtClean="0">
                <a:effectLst/>
              </a:rPr>
              <a:t>Many workplaces contain areas that are considered "confined spaces" because while they are not necessarily designed for people, they are large enough for workers to enter and perform certain jobs. A confined space also has limited or restricted means for entry or exit and is not designed for continuous occupancy. Confined spaces include, but are not limited to, tanks, vessels, silos, storage bins, hoppers, vaults, pits, manholes, tunnels, equipment housings, ductwork, pipelines, etc.</a:t>
            </a:r>
          </a:p>
          <a:p>
            <a:r>
              <a:rPr lang="en-US" dirty="0" smtClean="0">
                <a:effectLst/>
              </a:rPr>
              <a:t>OSHA uses the term "permit-required confined space" (permit space) to describe a confined space that has one or more of the following characteristics: contains or has the potential to contain a hazardous atmosphere; contains material that has the potential to engulf an entrant; has walls that converge inward or floors that slope downward and taper into a smaller area which could trap or asphyxiate an entrant; or contains any other recognized safety or health hazard, such as unguarded machinery, exposed live wires, or heat stress.”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19</a:t>
            </a:fld>
            <a:endParaRPr lang="en-US"/>
          </a:p>
        </p:txBody>
      </p:sp>
    </p:spTree>
    <p:extLst>
      <p:ext uri="{BB962C8B-B14F-4D97-AF65-F5344CB8AC3E}">
        <p14:creationId xmlns:p14="http://schemas.microsoft.com/office/powerpoint/2010/main" val="201677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Terminal Objective: </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Given current OSHA and industry information regarding construction worksite illnesses, injuries, and/or fatalities, the student will be able to describe preventative/protective measures for hazardous materials found in the workplace.</a:t>
            </a:r>
          </a:p>
          <a:p>
            <a:endPar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Enabling Objectives: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Identify ways that hazardous materials are introduced into the body (inhalation, absorption, ingestion, injection)</a:t>
            </a: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Identify hazards (e.g. physical, health, environmental) associated with hazardous materials, including injuries that may occur.</a:t>
            </a: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Describe methods for eliminating physical hazards of hazardous materials.</a:t>
            </a: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Describe methods for eliminating health hazards of hazardous materials.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a:t>
            </a:fld>
            <a:endParaRPr lang="en-US"/>
          </a:p>
        </p:txBody>
      </p:sp>
    </p:spTree>
    <p:extLst>
      <p:ext uri="{BB962C8B-B14F-4D97-AF65-F5344CB8AC3E}">
        <p14:creationId xmlns:p14="http://schemas.microsoft.com/office/powerpoint/2010/main" val="681384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 </a:t>
            </a:r>
            <a:r>
              <a:rPr lang="en-US" i="1" dirty="0" smtClean="0"/>
              <a:t>Hierarchy of Controls</a:t>
            </a:r>
            <a:r>
              <a:rPr lang="en-US" i="1" baseline="0" dirty="0" smtClean="0"/>
              <a:t> </a:t>
            </a:r>
            <a:r>
              <a:rPr lang="en-US" baseline="0" dirty="0" smtClean="0"/>
              <a:t>(</a:t>
            </a:r>
            <a:r>
              <a:rPr lang="en-US" baseline="0" dirty="0" err="1" smtClean="0"/>
              <a:t>n.d.</a:t>
            </a:r>
            <a:r>
              <a:rPr lang="en-US" baseline="0" dirty="0" smtClean="0"/>
              <a:t>), NIOSH Workplace Safety and Health Topics, http://www.cdc.gov/niosh/topics/hierarchy</a:t>
            </a:r>
            <a:endParaRPr lang="en-US" dirty="0" smtClean="0"/>
          </a:p>
          <a:p>
            <a:endParaRPr lang="en-US" dirty="0" smtClean="0"/>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Controlling exposures to occupational hazards is the fundamental method of protecting workers. Traditionally, a hierarchy of controls has been used as a means of determining how to implement feasible and effective control solutions….</a:t>
            </a:r>
            <a:endPar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Elimination and Substitution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Elimination and substitution, while most effective at reducing hazards, also tend to be the most difficult to implement in an existing process. If the process is still at the design or development stage, elimination and substitution of hazards may be inexpensive and simple to implement. For an existing process, major changes in equipment and procedures may be required to eliminate or substitute for a hazard.</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Engineering Controls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Engineering controls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are favored over administrative and personal protective equipment (PPE) for controlling existing worker exposures in the workplace because they are designed to remove the hazard at the source, before it comes in contact with the worker. Well-designed engineering controls can be highly effective in protecting workers and will typically be independent of worker interactions to provide this high level of protection. The initial cost of engineering controls can be higher than the cost of administrative controls or PPE, but over the longer term, operating costs are frequently lower, and in some instances, can provide a cost savings in other areas of the process….</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Administrative Controls and PPE</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Administrative controls and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a:rPr>
              <a:t>PPE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are frequently used with existing processes where hazards are not particularly well controlled. Administrative controls and PPE programs may be relatively inexpensive to establish but, over the long term, can be very costly to sustain. These methods for protecting workers have also proven to be less effective than other measures, requiring significant effort by the affected workers.”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20</a:t>
            </a:fld>
            <a:endParaRPr lang="en-US"/>
          </a:p>
        </p:txBody>
      </p:sp>
    </p:spTree>
    <p:extLst>
      <p:ext uri="{BB962C8B-B14F-4D97-AF65-F5344CB8AC3E}">
        <p14:creationId xmlns:p14="http://schemas.microsoft.com/office/powerpoint/2010/main" val="1432337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Compressed gas cylinders shall be in a safe condition to the extent that this can be determined by visual inspection. </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Visual and other inspections of compressed gas cylinders shall be conducted in accordance with:</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Hazardous Materials Regulations of the Department of Transportation (49 CFR parts 171-179 and 14 CFR part 103)</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Compressed Gas Association Pamphlets C-6-1968 and C-8-1962, which is incorporated by reference as specified in Sec. 1910.6.</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Compressed Gas Association Pamphlet P-1-1965, which is incorporated by reference as specified in Sec. 1910.6.</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Compressed Gas Association Pamphlets S-1.1-1963 and 1965 addenda and S-1.2-1963, which is incorporated by reference as specified in Sec. 1910.6.</a:t>
            </a:r>
          </a:p>
          <a:p>
            <a:endParaRPr lang="en-US" dirty="0" smtClean="0"/>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General Guidelines for Compressed Gas Cylinders: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 cylinder should always carry a legible label or stencil identifying the contents.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Do not deface or remove any markings, labels, decals, tags or stencil marks used for identification of cylinder contents.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Empty cylinders and cylinder storage areas should be clearly marked with appropriate labels and signs. Assigned storage spaces shall be located where cylinders will not be damaged by passing or falling objects, or subject to tampering by unauthorized persons.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Cylinders should not be kept in unventilated enclosures, such as lockers or cupboards. Ensure cylinders are stored and used in a dry, well ventilated area.</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Cylinders should be stored out of direct sunlight and away from other sources of heat.</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Do not tamper with the safety relief device in valve or cylinder or attempt to repair or alter a cylinder, valve, or safety relief device.</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Cylinder valves should be closed at all times except when cylinder is in active use.</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Cylinders of oxidizing gases, including oxygen (except those on a welding cart that is in use on a regular basis) must be stored at least 20 feet (6.1 m) away from any flammable gas or separated by a 5 foot (1.5m) high 30 minute (minimum) fire resistant wall. Oxidizing gases must also be stored away from combustible materials.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21</a:t>
            </a:fld>
            <a:endParaRPr lang="en-US"/>
          </a:p>
        </p:txBody>
      </p:sp>
    </p:spTree>
    <p:extLst>
      <p:ext uri="{BB962C8B-B14F-4D97-AF65-F5344CB8AC3E}">
        <p14:creationId xmlns:p14="http://schemas.microsoft.com/office/powerpoint/2010/main" val="3505380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“Safety Can” </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Safety cans shall mean an approved container, of not more than 5 gallons capacity, having a spring-closing lid and spout cover and so designed that it will safely relieve internal pressure when subjected to fire exposure.</a:t>
            </a:r>
          </a:p>
          <a:p>
            <a:endParaRPr lang="en-US" dirty="0" smtClean="0"/>
          </a:p>
          <a:p>
            <a:r>
              <a:rPr lang="en-US" dirty="0" smtClean="0"/>
              <a:t>Safety cans must have a Nationally</a:t>
            </a:r>
            <a:r>
              <a:rPr lang="en-US" baseline="0" dirty="0" smtClean="0"/>
              <a:t> Recognized Testing Laboratory (NRTL) approval.</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22</a:t>
            </a:fld>
            <a:endParaRPr lang="en-US"/>
          </a:p>
        </p:txBody>
      </p:sp>
    </p:spTree>
    <p:extLst>
      <p:ext uri="{BB962C8B-B14F-4D97-AF65-F5344CB8AC3E}">
        <p14:creationId xmlns:p14="http://schemas.microsoft.com/office/powerpoint/2010/main" val="51196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“Cabinets”</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Maximum capacity</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Not more than 60 gallons of Category 1, 2, or 3 flammable liquids, nor more than 120 gallons of Category 4 flammable liquids may be stored in a storage cabinet.</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"Extinguishers." Suitable fire control devices, such as small hose or portable fire extinguishers, shall be available at locations where flammable liquids are stored.</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23</a:t>
            </a:fld>
            <a:endParaRPr lang="en-US"/>
          </a:p>
        </p:txBody>
      </p:sp>
    </p:spTree>
    <p:extLst>
      <p:ext uri="{BB962C8B-B14F-4D97-AF65-F5344CB8AC3E}">
        <p14:creationId xmlns:p14="http://schemas.microsoft.com/office/powerpoint/2010/main" val="3065457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“Ventilation”</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Category 1 or 2 flammable liquids, or Category 3 flammable liquids with a flashpoint below 100 °F (37.8 °C), shall be ventilated at a rate of not less than 1 cubic foot per minute per square foot of solid floor area. This shall be accomplished by natural or mechanical ventilation with discharge or exhaust to a safe location outside of the building. Provision shall be made for introduction of makeup air in such a manner as not to short circuit the ventilation. Ventilation shall be arranged to include all floor areas or pits where flammable vapors may collect.</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24</a:t>
            </a:fld>
            <a:endParaRPr lang="en-US"/>
          </a:p>
        </p:txBody>
      </p:sp>
    </p:spTree>
    <p:extLst>
      <p:ext uri="{BB962C8B-B14F-4D97-AF65-F5344CB8AC3E}">
        <p14:creationId xmlns:p14="http://schemas.microsoft.com/office/powerpoint/2010/main" val="1355255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“Explosion-proof apparatus”</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Apparatus enclosed in a case that is capable of withstanding an explosion of a specified gas or vapor that may occur within it and of preventing the ignition of a specified gas or vapor surrounding the enclosure by sparks, flashes or explosion of the gas or vapor within, and that operates at such an external temperature that it will not ignite a surrounding flammable atmosphere.</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25</a:t>
            </a:fld>
            <a:endParaRPr lang="en-US"/>
          </a:p>
        </p:txBody>
      </p:sp>
    </p:spTree>
    <p:extLst>
      <p:ext uri="{BB962C8B-B14F-4D97-AF65-F5344CB8AC3E}">
        <p14:creationId xmlns:p14="http://schemas.microsoft.com/office/powerpoint/2010/main" val="1772134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“Grounding”</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Category 1 or 2 flammable liquids, or Category 3 flammable liquids with a flashpoint below 100 °F (37.8 °C), shall not be dispensed into containers unless the nozzle and container are electrically interconnected. Where the metallic floorplate on which the container stands while filling is electrically connected to the fill stem or where the fill stem is bonded to the container during filling operations by means of a bond wire, the provisions of this section shall be deemed to have been complied with.</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altLang="en-US" sz="1200" dirty="0" smtClean="0"/>
              <a:t>“Grounding</a:t>
            </a:r>
            <a:r>
              <a:rPr lang="en-US" altLang="en-US" sz="1200" baseline="0" dirty="0" smtClean="0"/>
              <a:t> - e</a:t>
            </a:r>
            <a:r>
              <a:rPr lang="en-US" altLang="en-US" sz="1200" dirty="0" smtClean="0"/>
              <a:t>liminates a difference in static charge potential between conductive objects and ground.</a:t>
            </a:r>
          </a:p>
          <a:p>
            <a:r>
              <a:rPr lang="en-US" altLang="en-US" sz="1200" dirty="0" smtClean="0"/>
              <a:t>Although </a:t>
            </a:r>
            <a:r>
              <a:rPr lang="en-US" altLang="en-US" sz="1200" u="sng" dirty="0" smtClean="0"/>
              <a:t>bonding</a:t>
            </a:r>
            <a:r>
              <a:rPr lang="en-US" altLang="en-US" sz="1200" dirty="0" smtClean="0"/>
              <a:t> will eliminate a difference in potential between objects, it will </a:t>
            </a:r>
            <a:r>
              <a:rPr lang="en-US" altLang="en-US" sz="1200" u="sng" dirty="0" smtClean="0"/>
              <a:t>not</a:t>
            </a:r>
            <a:r>
              <a:rPr lang="en-US" altLang="en-US" sz="1200" dirty="0" smtClean="0"/>
              <a:t> eliminate a difference in potential between these objects and earth unless one of the objects is connected to earth with a ground wire.” (OSHA DTE Outreach topic materials)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26</a:t>
            </a:fld>
            <a:endParaRPr lang="en-US"/>
          </a:p>
        </p:txBody>
      </p:sp>
    </p:spTree>
    <p:extLst>
      <p:ext uri="{BB962C8B-B14F-4D97-AF65-F5344CB8AC3E}">
        <p14:creationId xmlns:p14="http://schemas.microsoft.com/office/powerpoint/2010/main" val="3042283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“Intrinsically safe”</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An apparatus/equipment in which all the circuits in which any spark or thermal effect is incapable of causing ignition of a mixture of flammable or combustible material in air under prescribed test conditions as described in ANSI/UL 913 Edition 8.</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27</a:t>
            </a:fld>
            <a:endParaRPr lang="en-US"/>
          </a:p>
        </p:txBody>
      </p:sp>
    </p:spTree>
    <p:extLst>
      <p:ext uri="{BB962C8B-B14F-4D97-AF65-F5344CB8AC3E}">
        <p14:creationId xmlns:p14="http://schemas.microsoft.com/office/powerpoint/2010/main" val="4038707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Engineering controls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Change process to minimize contact with hazardous chemicals.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Isolate or enclose the process.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of wet methods to reduce generation of dusts or other particulates.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General dilution ventilation.</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fume hoods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Administrative controls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Rotate job assignments.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Adjust work schedules so that workers are not overexposed to a hazardous chemical.</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Personal protective equipment</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chemical protective clothing.</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Wear respiratory protection. [See the </a:t>
            </a:r>
            <a:r>
              <a:rPr lang="en-US" sz="11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tooltip="Respiratory Protection"/>
              </a:rPr>
              <a:t>Respiratory Protection</a:t>
            </a: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Safety and Health Topics page]</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gloves.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Wear eye protection.</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Note: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To achieve compliance with OSHA standards related to the exposure of hazardous materials, engineering and/or administrative controls must first be implemented before allowing the use of personal protective equipment (PPE). PPE (respirators) may only be used when engineering controls are not feasible or used in conjunction with other engineering/administrative controls.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28</a:t>
            </a:fld>
            <a:endParaRPr lang="en-US"/>
          </a:p>
        </p:txBody>
      </p:sp>
    </p:spTree>
    <p:extLst>
      <p:ext uri="{BB962C8B-B14F-4D97-AF65-F5344CB8AC3E}">
        <p14:creationId xmlns:p14="http://schemas.microsoft.com/office/powerpoint/2010/main" val="2708617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Elimination</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and/or substitution controls can be accomplished by transitioning to safer chemicals. </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29</a:t>
            </a:fld>
            <a:endParaRPr lang="en-US"/>
          </a:p>
        </p:txBody>
      </p:sp>
    </p:spTree>
    <p:extLst>
      <p:ext uri="{BB962C8B-B14F-4D97-AF65-F5344CB8AC3E}">
        <p14:creationId xmlns:p14="http://schemas.microsoft.com/office/powerpoint/2010/main" val="1054376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Hazardous materials in the workplace can cause severe health problems and/or physical injury to the worker.</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Employers have the responsibility to anticipate, recognize, evaluation and control hazards associated with hazardous materials in the workplace.</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Hazard abatement must be accomplished through a hierarchy of controls.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Hazardous materials can unexpectedly be brought home to a workers’ family causing illness!</a:t>
            </a:r>
          </a:p>
          <a:p>
            <a:pPr eaLnBrk="1" hangingPunct="1"/>
            <a:endParaRPr lang="en-US" dirty="0" smtClean="0"/>
          </a:p>
          <a:p>
            <a:pPr eaLnBrk="1" hangingPunct="1"/>
            <a:r>
              <a:rPr lang="en-US" dirty="0" smtClean="0"/>
              <a:t>Photo</a:t>
            </a:r>
            <a:r>
              <a:rPr lang="en-US" baseline="0" dirty="0" smtClean="0"/>
              <a:t> source: Construction Safety Council, used with permission.</a:t>
            </a:r>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3</a:t>
            </a:fld>
            <a:endParaRPr lang="en-US"/>
          </a:p>
        </p:txBody>
      </p:sp>
    </p:spTree>
    <p:extLst>
      <p:ext uri="{BB962C8B-B14F-4D97-AF65-F5344CB8AC3E}">
        <p14:creationId xmlns:p14="http://schemas.microsoft.com/office/powerpoint/2010/main" val="1246430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Engineering controls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Change process to minimize contact with hazardous chemicals.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Isolate or enclose the process.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of wet methods to reduce generation of dusts or other particulates.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General dilution ventilation.</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fume hoods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Note: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To achieve compliance with OSHA standards related to the exposure of hazardous materials, engineering and/or administrative controls must first be implemented before allowing the use of personal protective equipment (PPE). PPE (respirators) may only be used when engineering controls are not feasible or used in conjunction with other engineering/administrative controls.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30</a:t>
            </a:fld>
            <a:endParaRPr lang="en-US"/>
          </a:p>
        </p:txBody>
      </p:sp>
    </p:spTree>
    <p:extLst>
      <p:ext uri="{BB962C8B-B14F-4D97-AF65-F5344CB8AC3E}">
        <p14:creationId xmlns:p14="http://schemas.microsoft.com/office/powerpoint/2010/main" val="66056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Administrative controls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Rotate job assignments.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Adjust work schedules so that workers are not overexposed to a hazardous chemical.</a:t>
            </a: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Establish</a:t>
            </a:r>
            <a:r>
              <a:rPr lang="en-US" sz="11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enforce safe work practices</a:t>
            </a:r>
          </a:p>
          <a:p>
            <a:pPr marL="628650" lvl="1" indent="-171450">
              <a:buFont typeface="Arial" panose="020B0604020202020204" pitchFamily="34" charset="0"/>
              <a:buChar char="•"/>
            </a:pPr>
            <a:r>
              <a:rPr lang="en-US" sz="11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Train employees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31</a:t>
            </a:fld>
            <a:endParaRPr lang="en-US"/>
          </a:p>
        </p:txBody>
      </p:sp>
    </p:spTree>
    <p:extLst>
      <p:ext uri="{BB962C8B-B14F-4D97-AF65-F5344CB8AC3E}">
        <p14:creationId xmlns:p14="http://schemas.microsoft.com/office/powerpoint/2010/main" val="409836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Personal protective equipment</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chemical protective clothing.</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Wear respiratory protection. [See the </a:t>
            </a:r>
            <a:r>
              <a:rPr lang="en-US" sz="11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tooltip="Respiratory Protection"/>
              </a:rPr>
              <a:t>Respiratory Protection</a:t>
            </a: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Safety and Health Topics page]</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gloves.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Wear eye protection.</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Remember: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To achieve compliance with OSHA standards related to the exposure of hazardous materials, engineering and/or administrative controls must first be implemented before allowing the use of personal protective equipment (PPE). PPE (respirators) may only be used when engineering controls are not feasible or used in conjunction with other engineering/administrative controls.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32</a:t>
            </a:fld>
            <a:endParaRPr lang="en-US"/>
          </a:p>
        </p:txBody>
      </p:sp>
    </p:spTree>
    <p:extLst>
      <p:ext uri="{BB962C8B-B14F-4D97-AF65-F5344CB8AC3E}">
        <p14:creationId xmlns:p14="http://schemas.microsoft.com/office/powerpoint/2010/main" val="2132698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Process Safety Management of Highly Hazardous Chemicals (PSM)</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Hazardous chemical releases pose a significant threat to workers. The key provision of process safety management (PSM) is process hazard analysis (PHA), a careful review of what could go wrong and what safeguards must be implemented to prevent releases of hazardous chemicals.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33</a:t>
            </a:fld>
            <a:endParaRPr lang="en-US"/>
          </a:p>
        </p:txBody>
      </p:sp>
    </p:spTree>
    <p:extLst>
      <p:ext uri="{BB962C8B-B14F-4D97-AF65-F5344CB8AC3E}">
        <p14:creationId xmlns:p14="http://schemas.microsoft.com/office/powerpoint/2010/main" val="3312009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Hazardous Waste Operations and Emergency Response (HAZWOPER)</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Hazardous Waste Operations and Emergency Response Standard (HAZWOPER) applies to five distinct groups of employers and their employees. This includes any employees who are exposed or potentially exposed to hazardous substances -- including hazardous waste -- and who are engaged in one of the following operations as specified by </a:t>
            </a: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tooltip="HAZWOPER Standard"/>
              </a:rPr>
              <a:t>1910.120(a)(1)(</a:t>
            </a:r>
            <a:r>
              <a:rPr lang="en-US" sz="1200" u="sng"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tooltip="HAZWOPER Standard"/>
              </a:rPr>
              <a:t>i</a:t>
            </a: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tooltip="HAZWOPER Standard"/>
              </a:rPr>
              <a:t>-v)</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a:t>
            </a: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tooltip="HAZWOPER Standard"/>
              </a:rPr>
              <a:t>1926.65(a)(1)(</a:t>
            </a:r>
            <a:r>
              <a:rPr lang="en-US" sz="1200" u="sng"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tooltip="HAZWOPER Standard"/>
              </a:rPr>
              <a:t>i</a:t>
            </a: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tooltip="HAZWOPER Standard"/>
              </a:rPr>
              <a:t>-v)</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Clean-up operations -- required by a governmental body, whether federal, state, local, or other involving hazardous substances -- that are conducted at uncontrolled hazardous waste sites;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Corrective actions involving clean-up operations at sites covered by the </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Resource Conservation and Recovery Act of 1976 (RCRA)</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as amended (42 U.S.C. 6901 et seq.);</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Voluntary clean-up operations at sites recognized by federal, state, local, or other governmental body as uncontrolled hazardous waste sites;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Operations involving hazardous wastes that are conducted at treatment, storage, and disposal facilities regulated by </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Title 40 Code of Federal Regulations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Parts 264 and 265 pursuant to RCRA, or by agencies under agreement with U.S. Environmental Protection Agency to implement RCRA regulations; and</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Emergency response operations for releases of, or substantial threats of releases of, hazardous substances regardless of the location of the hazard.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34</a:t>
            </a:fld>
            <a:endParaRPr lang="en-US"/>
          </a:p>
        </p:txBody>
      </p:sp>
    </p:spTree>
    <p:extLst>
      <p:ext uri="{BB962C8B-B14F-4D97-AF65-F5344CB8AC3E}">
        <p14:creationId xmlns:p14="http://schemas.microsoft.com/office/powerpoint/2010/main" val="2753294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Using</a:t>
            </a:r>
            <a:r>
              <a:rPr lang="en-US" baseline="0" dirty="0" smtClean="0"/>
              <a:t> a known hazardous material and its safety data sheet (SDS), complete the following worksheet details.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Checklist created by Construction Safety Council, used with permission.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35</a:t>
            </a:fld>
            <a:endParaRPr lang="en-US"/>
          </a:p>
        </p:txBody>
      </p:sp>
    </p:spTree>
    <p:extLst>
      <p:ext uri="{BB962C8B-B14F-4D97-AF65-F5344CB8AC3E}">
        <p14:creationId xmlns:p14="http://schemas.microsoft.com/office/powerpoint/2010/main" val="328356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Use</a:t>
            </a:r>
            <a:r>
              <a:rPr lang="en-US" baseline="0" dirty="0" smtClean="0"/>
              <a:t> as discussion and/or complete using a known hazardous material.</a:t>
            </a:r>
          </a:p>
          <a:p>
            <a:endParaRPr lang="en-US" baseline="0" dirty="0" smtClean="0"/>
          </a:p>
          <a:p>
            <a:r>
              <a:rPr lang="en-US" baseline="0" dirty="0" smtClean="0"/>
              <a:t>Checklist created by Construction Safety Council, used with permission.</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36</a:t>
            </a:fld>
            <a:endParaRPr lang="en-US"/>
          </a:p>
        </p:txBody>
      </p:sp>
    </p:spTree>
    <p:extLst>
      <p:ext uri="{BB962C8B-B14F-4D97-AF65-F5344CB8AC3E}">
        <p14:creationId xmlns:p14="http://schemas.microsoft.com/office/powerpoint/2010/main" val="17585831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a:t>
            </a:r>
            <a:r>
              <a:rPr lang="en-US" baseline="0" dirty="0" smtClean="0"/>
              <a:t> as discussion and/or complete using a known hazardous material.</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Checklist created by Construction Safety Council, used with permission.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37</a:t>
            </a:fld>
            <a:endParaRPr lang="en-US"/>
          </a:p>
        </p:txBody>
      </p:sp>
    </p:spTree>
    <p:extLst>
      <p:ext uri="{BB962C8B-B14F-4D97-AF65-F5344CB8AC3E}">
        <p14:creationId xmlns:p14="http://schemas.microsoft.com/office/powerpoint/2010/main" val="9092802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a:t>
            </a:r>
            <a:r>
              <a:rPr lang="en-US" baseline="0" dirty="0" smtClean="0"/>
              <a:t> as discussion and/or complete using a known hazardous material.</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Checklist created by Construction Safety Council, used with permission.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38</a:t>
            </a:fld>
            <a:endParaRPr lang="en-US"/>
          </a:p>
        </p:txBody>
      </p:sp>
    </p:spTree>
    <p:extLst>
      <p:ext uri="{BB962C8B-B14F-4D97-AF65-F5344CB8AC3E}">
        <p14:creationId xmlns:p14="http://schemas.microsoft.com/office/powerpoint/2010/main" val="29935449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a:t>
            </a:r>
            <a:r>
              <a:rPr lang="en-US" baseline="0" dirty="0" smtClean="0"/>
              <a:t> as discussion and/or complete using a known hazardous material.</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Checklist created by Construction Safety Council, used with permission.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39</a:t>
            </a:fld>
            <a:endParaRPr lang="en-US"/>
          </a:p>
        </p:txBody>
      </p:sp>
    </p:spTree>
    <p:extLst>
      <p:ext uri="{BB962C8B-B14F-4D97-AF65-F5344CB8AC3E}">
        <p14:creationId xmlns:p14="http://schemas.microsoft.com/office/powerpoint/2010/main" val="3467610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Multiple and varying</a:t>
            </a:r>
            <a:r>
              <a:rPr lang="en-US" baseline="0" dirty="0" smtClean="0"/>
              <a:t> </a:t>
            </a:r>
            <a:r>
              <a:rPr lang="en-US" dirty="0" smtClean="0"/>
              <a:t>definitions for the term</a:t>
            </a:r>
            <a:r>
              <a:rPr lang="en-US" baseline="0" dirty="0" smtClean="0"/>
              <a:t> “hazardous materials” can be found in different federal and state regulations. OSHA does not define the term, “hazardous materials,” in its Hazardous Materials standard, 29 CFR 1910 Subpart H, but rather refers to the following products for which the storage, handling, and use are regulated under the standard:</a:t>
            </a:r>
          </a:p>
          <a:p>
            <a:pPr marL="171450" indent="-171450">
              <a:buFont typeface="Arial" panose="020B0604020202020204" pitchFamily="34" charset="0"/>
              <a:buChar char="•"/>
            </a:pPr>
            <a:r>
              <a:rPr lang="en-US" baseline="0" dirty="0" smtClean="0"/>
              <a:t>Compressed gases</a:t>
            </a:r>
          </a:p>
          <a:p>
            <a:pPr marL="171450" indent="-171450">
              <a:buFont typeface="Arial" panose="020B0604020202020204" pitchFamily="34" charset="0"/>
              <a:buChar char="•"/>
            </a:pPr>
            <a:r>
              <a:rPr lang="en-US" baseline="0" dirty="0" smtClean="0"/>
              <a:t>Acetylene</a:t>
            </a:r>
          </a:p>
          <a:p>
            <a:pPr marL="171450" indent="-171450">
              <a:buFont typeface="Arial" panose="020B0604020202020204" pitchFamily="34" charset="0"/>
              <a:buChar char="•"/>
            </a:pPr>
            <a:r>
              <a:rPr lang="en-US" baseline="0" dirty="0" smtClean="0"/>
              <a:t>Hydrogen</a:t>
            </a:r>
          </a:p>
          <a:p>
            <a:pPr marL="171450" indent="-171450">
              <a:buFont typeface="Arial" panose="020B0604020202020204" pitchFamily="34" charset="0"/>
              <a:buChar char="•"/>
            </a:pPr>
            <a:r>
              <a:rPr lang="en-US" baseline="0" dirty="0" smtClean="0"/>
              <a:t>Oxygen</a:t>
            </a:r>
          </a:p>
          <a:p>
            <a:pPr marL="171450" indent="-171450">
              <a:buFont typeface="Arial" panose="020B0604020202020204" pitchFamily="34" charset="0"/>
              <a:buChar char="•"/>
            </a:pPr>
            <a:r>
              <a:rPr lang="en-US" baseline="0" dirty="0" smtClean="0"/>
              <a:t>Nitrous oxide</a:t>
            </a:r>
          </a:p>
          <a:p>
            <a:pPr marL="171450" indent="-171450">
              <a:buFont typeface="Arial" panose="020B0604020202020204" pitchFamily="34" charset="0"/>
              <a:buChar char="•"/>
            </a:pPr>
            <a:r>
              <a:rPr lang="en-US" baseline="0" dirty="0" smtClean="0"/>
              <a:t>Flammable liquids</a:t>
            </a:r>
          </a:p>
          <a:p>
            <a:pPr marL="171450" indent="-171450">
              <a:buFont typeface="Arial" panose="020B0604020202020204" pitchFamily="34" charset="0"/>
              <a:buChar char="•"/>
            </a:pPr>
            <a:r>
              <a:rPr lang="en-US" baseline="0" dirty="0" smtClean="0"/>
              <a:t>Flammable materials used in spray finishing operations</a:t>
            </a:r>
          </a:p>
          <a:p>
            <a:pPr marL="171450" indent="-171450">
              <a:buFont typeface="Arial" panose="020B0604020202020204" pitchFamily="34" charset="0"/>
              <a:buChar char="•"/>
            </a:pPr>
            <a:r>
              <a:rPr lang="en-US" baseline="0" dirty="0" smtClean="0"/>
              <a:t>Explosive and blasting agents</a:t>
            </a:r>
          </a:p>
          <a:p>
            <a:pPr marL="171450" indent="-171450">
              <a:buFont typeface="Arial" panose="020B0604020202020204" pitchFamily="34" charset="0"/>
              <a:buChar char="•"/>
            </a:pPr>
            <a:r>
              <a:rPr lang="en-US" baseline="0" dirty="0" smtClean="0"/>
              <a:t>Liquefied petroleum gases</a:t>
            </a:r>
          </a:p>
          <a:p>
            <a:pPr marL="171450" indent="-171450">
              <a:buFont typeface="Arial" panose="020B0604020202020204" pitchFamily="34" charset="0"/>
              <a:buChar char="•"/>
            </a:pPr>
            <a:r>
              <a:rPr lang="en-US" baseline="0" dirty="0" smtClean="0"/>
              <a:t>Anhydrous ammonia</a:t>
            </a:r>
          </a:p>
          <a:p>
            <a:pPr marL="171450" indent="-171450">
              <a:buFont typeface="Arial" panose="020B0604020202020204" pitchFamily="34" charset="0"/>
              <a:buChar char="•"/>
            </a:pPr>
            <a:r>
              <a:rPr lang="en-US" baseline="0" dirty="0" smtClean="0"/>
              <a:t>Highly hazardous chemicals</a:t>
            </a:r>
          </a:p>
          <a:p>
            <a:pPr marL="171450" indent="-171450">
              <a:buFont typeface="Arial" panose="020B0604020202020204" pitchFamily="34" charset="0"/>
              <a:buChar char="•"/>
            </a:pPr>
            <a:r>
              <a:rPr lang="en-US" baseline="0" dirty="0" smtClean="0"/>
              <a:t>Hazardous waste and exposure to substances during hazardous waste operations and emergency response</a:t>
            </a:r>
          </a:p>
          <a:p>
            <a:pPr marL="171450" indent="-171450">
              <a:buFont typeface="Arial" panose="020B0604020202020204" pitchFamily="34" charset="0"/>
              <a:buChar char="•"/>
            </a:pPr>
            <a:r>
              <a:rPr lang="en-US" baseline="0" dirty="0" smtClean="0"/>
              <a:t>Liquids used in dipping and coating operations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a:t>
            </a:fld>
            <a:endParaRPr lang="en-US"/>
          </a:p>
        </p:txBody>
      </p:sp>
    </p:spTree>
    <p:extLst>
      <p:ext uri="{BB962C8B-B14F-4D97-AF65-F5344CB8AC3E}">
        <p14:creationId xmlns:p14="http://schemas.microsoft.com/office/powerpoint/2010/main" val="15678879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a:t>
            </a:r>
            <a:r>
              <a:rPr lang="en-US" baseline="0" dirty="0" smtClean="0"/>
              <a:t> as discussion and/or complete using a known hazardous material.</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Checklist created by Construction Safety Council, used with permission.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40</a:t>
            </a:fld>
            <a:endParaRPr lang="en-US"/>
          </a:p>
        </p:txBody>
      </p:sp>
    </p:spTree>
    <p:extLst>
      <p:ext uri="{BB962C8B-B14F-4D97-AF65-F5344CB8AC3E}">
        <p14:creationId xmlns:p14="http://schemas.microsoft.com/office/powerpoint/2010/main" val="1049770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a:t>
            </a:r>
            <a:r>
              <a:rPr lang="en-US" baseline="0" dirty="0" smtClean="0"/>
              <a:t> as discussion and/or complete using a known hazardous material.</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Checklist created by Construction Safety Council, used with permission.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41</a:t>
            </a:fld>
            <a:endParaRPr lang="en-US"/>
          </a:p>
        </p:txBody>
      </p:sp>
    </p:spTree>
    <p:extLst>
      <p:ext uri="{BB962C8B-B14F-4D97-AF65-F5344CB8AC3E}">
        <p14:creationId xmlns:p14="http://schemas.microsoft.com/office/powerpoint/2010/main" val="35400542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If the work involves many different or complex processes, a professional may be needed to help conduct job-site evaluation and personal exposure monitoring. Sources of help include insurance companies, contractor associations, trade unions, and private consultants with safety and health expertise. </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OSHA offers assistance through its regional and area offices and consultation services. Contact your local OSHA office for more information.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Even when outside help is received, it is important that all employees remain involved in the process of identifying and correcting hazards because job-site conditions change every day. New circumstances and a recombination of existing circumstances may cause old hazards to reappear and new hazards to appear. In addition, employees must be ready and able to implement whatever hazard elimination or control measures a professional consultant recommends.</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Image Source: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Construction Safety Council, used with permission.</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42</a:t>
            </a:fld>
            <a:endParaRPr lang="en-US"/>
          </a:p>
        </p:txBody>
      </p:sp>
    </p:spTree>
    <p:extLst>
      <p:ext uri="{BB962C8B-B14F-4D97-AF65-F5344CB8AC3E}">
        <p14:creationId xmlns:p14="http://schemas.microsoft.com/office/powerpoint/2010/main" val="162352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Hazardous Materials in the Workplace</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 the workplace, exposure to hazardous materials may come from the manufacturing, storage and/or process that uses or creates a situation as defined by the NFPA as being a hazardous (classified) location.</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OSHA standards 29 CFR 1910, Subpart H lists requirements for the following situations, all of which have the potential to expose employees to hazardous materials: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proper use/storage of compressed gases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proper use/storage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of flammable liquids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Spray finishing operations using flammable and combustible materials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Storage and handling of liquefied </a:t>
            </a:r>
            <a:r>
              <a:rPr lang="en-US" sz="1200" kern="120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petroleum gases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process safety management requirements of highly hazardous chemicals (PSM)</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work associated with hazardous waste operations and emergency response (HAZWOPER)</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Dipping and coating operations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a:t>
            </a:fld>
            <a:endParaRPr lang="en-US"/>
          </a:p>
        </p:txBody>
      </p:sp>
    </p:spTree>
    <p:extLst>
      <p:ext uri="{BB962C8B-B14F-4D97-AF65-F5344CB8AC3E}">
        <p14:creationId xmlns:p14="http://schemas.microsoft.com/office/powerpoint/2010/main" val="4119563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Hazardous Materials in the Workplace</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 the workplace, exposure to hazardous materials may come from the manufacturing, storage and/or process that uses or creates a situation as defined by the NFPA as being a hazardous (classified) location.</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OSHA standards 29 CFR 1910, Subpart H lists requirements for the following situations, all of which have the potential to expose employees to hazardous materials: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proper use/storage of compressed gases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proper use/storage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of flammable liquids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Spray finishing operations using flammable and combustible materials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Storage and handling of liquefied </a:t>
            </a:r>
            <a:r>
              <a:rPr lang="en-US" sz="1200" kern="120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petroleum gases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process safety management requirements of highly hazardous chemicals (PSM)</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work associated with hazardous waste operations and emergency response (HAZWOPER)</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Dipping and coating operations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a:t>
            </a:fld>
            <a:endParaRPr lang="en-US"/>
          </a:p>
        </p:txBody>
      </p:sp>
    </p:spTree>
    <p:extLst>
      <p:ext uri="{BB962C8B-B14F-4D97-AF65-F5344CB8AC3E}">
        <p14:creationId xmlns:p14="http://schemas.microsoft.com/office/powerpoint/2010/main" val="345288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Hazardous Materials in the Workplace</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 the workplace, exposure to hazardous materials may come from the manufacturing, storage and/or process that uses or creates a situation as defined by the NFPA as being a hazardous (classified) location.</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OSHA standards 29 CFR 1910, Subpart H lists requirements for the following situations, all of which have the potential to expose employees to hazardous materials: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proper use/storage of compressed gases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proper use/storage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of flammable liquids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Spray finishing operations using flammable and combustible materials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Storage and handling of liquefied petroleum gases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process safety management requirements of highly hazardous chemicals (PSM)</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work associated with hazardous waste operations and emergency response (HAZWOPER)</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Dipping and coating operations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7</a:t>
            </a:fld>
            <a:endParaRPr lang="en-US"/>
          </a:p>
        </p:txBody>
      </p:sp>
    </p:spTree>
    <p:extLst>
      <p:ext uri="{BB962C8B-B14F-4D97-AF65-F5344CB8AC3E}">
        <p14:creationId xmlns:p14="http://schemas.microsoft.com/office/powerpoint/2010/main" val="3391336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8</a:t>
            </a:fld>
            <a:endParaRPr lang="en-US"/>
          </a:p>
        </p:txBody>
      </p:sp>
    </p:spTree>
    <p:extLst>
      <p:ext uri="{BB962C8B-B14F-4D97-AF65-F5344CB8AC3E}">
        <p14:creationId xmlns:p14="http://schemas.microsoft.com/office/powerpoint/2010/main" val="3187609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Inhalation</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is the primary route of entry for hazardous chemicals in the work environment. Nearly all materials that are airborne can be inhaled. Remember, if you can smell it, you’re inhaling it!</a:t>
            </a:r>
          </a:p>
          <a:p>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Ingestion</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toxic materials can be swallowed and enter the body through the gastrointestinal tract. In the workplace, people can unknowingly ingest harmful chemicals when you eat, drink, or smoke in a contaminated work areas.</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Absorption</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through the skin is another route of entry. The skin is the largest organ of your body and a common exposure site for liquid and airborne chemicals. Absorption through the skin can occur quite rapidly if the skin is cut or abraded. Intact skin is an effective barrier to many hazardous materials.</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Injection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occurs when a sharp object punctures the skin, allowing a chemical or infectious agent to enter your body. For example, injection can occur when a contaminated object such as a rusty nail punctures the skin.</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9</a:t>
            </a:fld>
            <a:endParaRPr lang="en-US"/>
          </a:p>
        </p:txBody>
      </p:sp>
    </p:spTree>
    <p:extLst>
      <p:ext uri="{BB962C8B-B14F-4D97-AF65-F5344CB8AC3E}">
        <p14:creationId xmlns:p14="http://schemas.microsoft.com/office/powerpoint/2010/main" val="2543642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6A05AF-A705-415F-84D6-C5193CB898F0}" type="slidenum">
              <a:rPr lang="en-US"/>
              <a:pPr>
                <a:defRPr/>
              </a:pPr>
              <a:t>‹#›</a:t>
            </a:fld>
            <a:endParaRPr lang="en-US"/>
          </a:p>
        </p:txBody>
      </p:sp>
    </p:spTree>
    <p:extLst>
      <p:ext uri="{BB962C8B-B14F-4D97-AF65-F5344CB8AC3E}">
        <p14:creationId xmlns:p14="http://schemas.microsoft.com/office/powerpoint/2010/main" val="1403142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smtClean="0"/>
              <a:t>OSH7510</a:t>
            </a:r>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3124200"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Hazardous Materials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eg"/><Relationship Id="rId7"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Hazardous Materials</a:t>
            </a:r>
            <a:endParaRPr lang="en-US" dirty="0"/>
          </a:p>
        </p:txBody>
      </p:sp>
      <p:sp>
        <p:nvSpPr>
          <p:cNvPr id="3" name="Subtitle 2"/>
          <p:cNvSpPr>
            <a:spLocks noGrp="1"/>
          </p:cNvSpPr>
          <p:nvPr>
            <p:ph type="subTitle" idx="1"/>
          </p:nvPr>
        </p:nvSpPr>
        <p:spPr>
          <a:xfrm>
            <a:off x="190500" y="3429000"/>
            <a:ext cx="8763000" cy="1752600"/>
          </a:xfrm>
        </p:spPr>
        <p:txBody>
          <a:bodyPr/>
          <a:lstStyle/>
          <a:p>
            <a:r>
              <a:rPr lang="en-US" dirty="0" smtClean="0"/>
              <a:t>OSHA 10-hour Outreach Training General Industry</a:t>
            </a:r>
            <a:endParaRPr lang="en-US" dirty="0"/>
          </a:p>
        </p:txBody>
      </p:sp>
    </p:spTree>
    <p:extLst>
      <p:ext uri="{BB962C8B-B14F-4D97-AF65-F5344CB8AC3E}">
        <p14:creationId xmlns:p14="http://schemas.microsoft.com/office/powerpoint/2010/main" val="3406295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r>
              <a:rPr lang="en-US" dirty="0" smtClean="0"/>
              <a:t>Hazards of Hazardous Materials</a:t>
            </a:r>
            <a:endParaRPr lang="en-US" dirty="0"/>
          </a:p>
        </p:txBody>
      </p:sp>
      <p:sp>
        <p:nvSpPr>
          <p:cNvPr id="3" name="Content Placeholder 2"/>
          <p:cNvSpPr>
            <a:spLocks noGrp="1"/>
          </p:cNvSpPr>
          <p:nvPr>
            <p:ph sz="half" idx="1"/>
          </p:nvPr>
        </p:nvSpPr>
        <p:spPr>
          <a:xfrm>
            <a:off x="857250" y="2285999"/>
            <a:ext cx="3638550" cy="3733801"/>
          </a:xfrm>
        </p:spPr>
        <p:txBody>
          <a:bodyPr/>
          <a:lstStyle/>
          <a:p>
            <a:r>
              <a:rPr lang="en-US" sz="2800" dirty="0" smtClean="0"/>
              <a:t>Oxidizer</a:t>
            </a:r>
          </a:p>
          <a:p>
            <a:r>
              <a:rPr lang="en-US" sz="2800" b="1" dirty="0" smtClean="0"/>
              <a:t>Flammable</a:t>
            </a:r>
          </a:p>
          <a:p>
            <a:r>
              <a:rPr lang="en-US" sz="2800" b="1" dirty="0" smtClean="0"/>
              <a:t>Explosion</a:t>
            </a:r>
          </a:p>
        </p:txBody>
      </p:sp>
      <p:sp>
        <p:nvSpPr>
          <p:cNvPr id="15" name="Content Placeholder 14"/>
          <p:cNvSpPr>
            <a:spLocks noGrp="1"/>
          </p:cNvSpPr>
          <p:nvPr>
            <p:ph sz="half" idx="2"/>
          </p:nvPr>
        </p:nvSpPr>
        <p:spPr>
          <a:xfrm>
            <a:off x="4648200" y="2285999"/>
            <a:ext cx="3638550" cy="3733802"/>
          </a:xfrm>
        </p:spPr>
        <p:txBody>
          <a:bodyPr/>
          <a:lstStyle/>
          <a:p>
            <a:r>
              <a:rPr lang="en-US" dirty="0" smtClean="0"/>
              <a:t>Corrosive to metal</a:t>
            </a:r>
          </a:p>
          <a:p>
            <a:r>
              <a:rPr lang="en-US" b="1" dirty="0" smtClean="0"/>
              <a:t>High-pressure systems</a:t>
            </a:r>
            <a:endParaRPr lang="en-US" b="1" dirty="0"/>
          </a:p>
        </p:txBody>
      </p:sp>
      <p:grpSp>
        <p:nvGrpSpPr>
          <p:cNvPr id="8" name="Group 7" title="Hazardous materials"/>
          <p:cNvGrpSpPr/>
          <p:nvPr/>
        </p:nvGrpSpPr>
        <p:grpSpPr>
          <a:xfrm>
            <a:off x="857250" y="4152899"/>
            <a:ext cx="7429500" cy="1499532"/>
            <a:chOff x="228600" y="1600200"/>
            <a:chExt cx="8305800" cy="1676400"/>
          </a:xfrm>
        </p:grpSpPr>
        <p:sp>
          <p:nvSpPr>
            <p:cNvPr id="9" name="Rectangle 8"/>
            <p:cNvSpPr/>
            <p:nvPr/>
          </p:nvSpPr>
          <p:spPr>
            <a:xfrm>
              <a:off x="228600" y="1600200"/>
              <a:ext cx="83058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title="hazardous materia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1853" y="1699547"/>
              <a:ext cx="1499622" cy="1499622"/>
            </a:xfrm>
            <a:prstGeom prst="rect">
              <a:avLst/>
            </a:prstGeom>
          </p:spPr>
        </p:pic>
        <p:pic>
          <p:nvPicPr>
            <p:cNvPr id="11" name="Picture 10" title="hazardous material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905" y="1699547"/>
              <a:ext cx="1486369" cy="1486369"/>
            </a:xfrm>
            <a:prstGeom prst="rect">
              <a:avLst/>
            </a:prstGeom>
          </p:spPr>
        </p:pic>
        <p:pic>
          <p:nvPicPr>
            <p:cNvPr id="12" name="Picture 11" title="hazardous material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178" y="1699547"/>
              <a:ext cx="1499622" cy="1499622"/>
            </a:xfrm>
            <a:prstGeom prst="rect">
              <a:avLst/>
            </a:prstGeom>
          </p:spPr>
        </p:pic>
        <p:pic>
          <p:nvPicPr>
            <p:cNvPr id="13" name="Picture 12" title="hazardous material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5379" y="1699547"/>
              <a:ext cx="1486369" cy="1486369"/>
            </a:xfrm>
            <a:prstGeom prst="rect">
              <a:avLst/>
            </a:prstGeom>
          </p:spPr>
        </p:pic>
        <p:pic>
          <p:nvPicPr>
            <p:cNvPr id="14" name="Picture 13" title="hazardous material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01580" y="1699547"/>
              <a:ext cx="1515677" cy="1515677"/>
            </a:xfrm>
            <a:prstGeom prst="rect">
              <a:avLst/>
            </a:prstGeom>
          </p:spPr>
        </p:pic>
      </p:grpSp>
      <p:sp>
        <p:nvSpPr>
          <p:cNvPr id="16" name="Content Placeholder 2"/>
          <p:cNvSpPr txBox="1">
            <a:spLocks/>
          </p:cNvSpPr>
          <p:nvPr/>
        </p:nvSpPr>
        <p:spPr>
          <a:xfrm>
            <a:off x="914400" y="1125116"/>
            <a:ext cx="7315200" cy="1237084"/>
          </a:xfrm>
          <a:prstGeom prst="rect">
            <a:avLst/>
          </a:prstGeom>
        </p:spPr>
        <p:txBody>
          <a:bodyPr/>
          <a:lstStyle>
            <a:lvl1pPr marL="342900" indent="-342900" algn="l" defTabSz="914400" rtl="0" eaLnBrk="1" latinLnBrk="0" hangingPunct="1">
              <a:spcBef>
                <a:spcPct val="20000"/>
              </a:spcBef>
              <a:buFont typeface="Arial" pitchFamily="34" charset="0"/>
              <a:buChar char="•"/>
              <a:defRPr sz="2800" b="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3200" dirty="0" smtClean="0"/>
              <a:t>Types of </a:t>
            </a:r>
            <a:r>
              <a:rPr lang="en-US" sz="3200" b="1" dirty="0" smtClean="0">
                <a:solidFill>
                  <a:srgbClr val="FF0000"/>
                </a:solidFill>
              </a:rPr>
              <a:t>physical</a:t>
            </a:r>
            <a:r>
              <a:rPr lang="en-US" sz="3200" dirty="0" smtClean="0">
                <a:solidFill>
                  <a:srgbClr val="FF0000"/>
                </a:solidFill>
              </a:rPr>
              <a:t> </a:t>
            </a:r>
            <a:r>
              <a:rPr lang="en-US" sz="3200" b="1" dirty="0" smtClean="0">
                <a:solidFill>
                  <a:srgbClr val="FF0000"/>
                </a:solidFill>
              </a:rPr>
              <a:t>hazards</a:t>
            </a:r>
            <a:r>
              <a:rPr lang="en-US" sz="3200" dirty="0" smtClean="0">
                <a:solidFill>
                  <a:srgbClr val="FF0000"/>
                </a:solidFill>
              </a:rPr>
              <a:t> </a:t>
            </a:r>
            <a:r>
              <a:rPr lang="en-US" sz="3200" dirty="0" smtClean="0"/>
              <a:t>associated with hazardous materials:</a:t>
            </a:r>
          </a:p>
        </p:txBody>
      </p:sp>
      <p:sp>
        <p:nvSpPr>
          <p:cNvPr id="17" name="TextBox 16"/>
          <p:cNvSpPr txBox="1"/>
          <p:nvPr/>
        </p:nvSpPr>
        <p:spPr>
          <a:xfrm>
            <a:off x="6691932" y="5652431"/>
            <a:ext cx="1594818" cy="215444"/>
          </a:xfrm>
          <a:prstGeom prst="rect">
            <a:avLst/>
          </a:prstGeom>
          <a:noFill/>
        </p:spPr>
        <p:txBody>
          <a:bodyPr wrap="square" rtlCol="0">
            <a:spAutoFit/>
          </a:bodyPr>
          <a:lstStyle/>
          <a:p>
            <a:pPr algn="r"/>
            <a:r>
              <a:rPr lang="en-US" sz="800" dirty="0" smtClean="0"/>
              <a:t>Source of pictograms: OSHA</a:t>
            </a:r>
            <a:endParaRPr lang="en-US" sz="800" dirty="0"/>
          </a:p>
        </p:txBody>
      </p:sp>
    </p:spTree>
    <p:extLst>
      <p:ext uri="{BB962C8B-B14F-4D97-AF65-F5344CB8AC3E}">
        <p14:creationId xmlns:p14="http://schemas.microsoft.com/office/powerpoint/2010/main" val="1672075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2400"/>
            <a:ext cx="8686800" cy="838200"/>
          </a:xfrm>
        </p:spPr>
        <p:txBody>
          <a:bodyPr/>
          <a:lstStyle/>
          <a:p>
            <a:r>
              <a:rPr lang="en-US" dirty="0" smtClean="0"/>
              <a:t>Hazards of Hazardous Materials</a:t>
            </a:r>
            <a:endParaRPr lang="en-US" dirty="0"/>
          </a:p>
        </p:txBody>
      </p:sp>
      <p:sp>
        <p:nvSpPr>
          <p:cNvPr id="3" name="Content Placeholder 2"/>
          <p:cNvSpPr>
            <a:spLocks noGrp="1"/>
          </p:cNvSpPr>
          <p:nvPr>
            <p:ph sz="half" idx="1"/>
          </p:nvPr>
        </p:nvSpPr>
        <p:spPr>
          <a:xfrm>
            <a:off x="656493" y="2067818"/>
            <a:ext cx="4639078" cy="3825281"/>
          </a:xfrm>
        </p:spPr>
        <p:txBody>
          <a:bodyPr/>
          <a:lstStyle/>
          <a:p>
            <a:pPr lvl="0"/>
            <a:r>
              <a:rPr lang="en-US" sz="2600" b="1" dirty="0" smtClean="0"/>
              <a:t>Acute/chronic </a:t>
            </a:r>
            <a:r>
              <a:rPr lang="en-US" sz="2600" b="1" dirty="0"/>
              <a:t>toxicity</a:t>
            </a:r>
          </a:p>
          <a:p>
            <a:pPr lvl="0"/>
            <a:r>
              <a:rPr lang="en-US" sz="2600" b="1" dirty="0"/>
              <a:t>Skin corrosion or irritation</a:t>
            </a:r>
          </a:p>
          <a:p>
            <a:pPr lvl="0"/>
            <a:r>
              <a:rPr lang="en-US" sz="2600" b="1" dirty="0"/>
              <a:t>Aspiration </a:t>
            </a:r>
            <a:r>
              <a:rPr lang="en-US" sz="2600" b="1" dirty="0" smtClean="0"/>
              <a:t>hazard</a:t>
            </a:r>
          </a:p>
          <a:p>
            <a:pPr lvl="0"/>
            <a:r>
              <a:rPr lang="en-US" sz="2600" dirty="0" smtClean="0"/>
              <a:t>Serious eye damage </a:t>
            </a:r>
            <a:br>
              <a:rPr lang="en-US" sz="2600" dirty="0" smtClean="0"/>
            </a:br>
            <a:r>
              <a:rPr lang="en-US" sz="2600" dirty="0" smtClean="0"/>
              <a:t>or eye irritation</a:t>
            </a:r>
          </a:p>
          <a:p>
            <a:pPr lvl="0"/>
            <a:r>
              <a:rPr lang="en-US" sz="2600" dirty="0" smtClean="0"/>
              <a:t>Respiratory or </a:t>
            </a:r>
            <a:br>
              <a:rPr lang="en-US" sz="2600" dirty="0" smtClean="0"/>
            </a:br>
            <a:r>
              <a:rPr lang="en-US" sz="2600" dirty="0" smtClean="0"/>
              <a:t>skin sensitization</a:t>
            </a:r>
          </a:p>
        </p:txBody>
      </p:sp>
      <p:sp>
        <p:nvSpPr>
          <p:cNvPr id="6" name="Content Placeholder 5"/>
          <p:cNvSpPr>
            <a:spLocks noGrp="1"/>
          </p:cNvSpPr>
          <p:nvPr>
            <p:ph sz="half" idx="2"/>
          </p:nvPr>
        </p:nvSpPr>
        <p:spPr>
          <a:xfrm>
            <a:off x="4953000" y="2071993"/>
            <a:ext cx="3962400" cy="3082452"/>
          </a:xfrm>
        </p:spPr>
        <p:txBody>
          <a:bodyPr/>
          <a:lstStyle/>
          <a:p>
            <a:pPr lvl="0"/>
            <a:r>
              <a:rPr lang="en-US" sz="2600" dirty="0"/>
              <a:t>Germ cell mutagenicity</a:t>
            </a:r>
          </a:p>
          <a:p>
            <a:pPr lvl="0"/>
            <a:r>
              <a:rPr lang="en-US" sz="2600" dirty="0"/>
              <a:t>Carcinogenicity</a:t>
            </a:r>
          </a:p>
          <a:p>
            <a:pPr lvl="0"/>
            <a:r>
              <a:rPr lang="en-US" sz="2600" dirty="0"/>
              <a:t>Reproductive toxicity</a:t>
            </a:r>
          </a:p>
          <a:p>
            <a:pPr lvl="0"/>
            <a:r>
              <a:rPr lang="en-US" sz="2600" dirty="0"/>
              <a:t>Specific target organ </a:t>
            </a:r>
            <a:r>
              <a:rPr lang="en-US" sz="2600" dirty="0" smtClean="0"/>
              <a:t>toxicity</a:t>
            </a:r>
            <a:endParaRPr lang="en-US" sz="2600" dirty="0"/>
          </a:p>
        </p:txBody>
      </p:sp>
      <p:sp>
        <p:nvSpPr>
          <p:cNvPr id="7" name="TextBox 6"/>
          <p:cNvSpPr txBox="1"/>
          <p:nvPr/>
        </p:nvSpPr>
        <p:spPr>
          <a:xfrm>
            <a:off x="609600" y="990600"/>
            <a:ext cx="7848600" cy="1077218"/>
          </a:xfrm>
          <a:prstGeom prst="rect">
            <a:avLst/>
          </a:prstGeom>
          <a:noFill/>
        </p:spPr>
        <p:txBody>
          <a:bodyPr wrap="square" rtlCol="0">
            <a:sp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Types of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health hazards</a:t>
            </a:r>
            <a:r>
              <a:rPr lang="en-US" sz="3200" dirty="0" smtClean="0">
                <a:latin typeface="Tahoma" panose="020B0604030504040204" pitchFamily="34" charset="0"/>
                <a:ea typeface="Tahoma" panose="020B0604030504040204" pitchFamily="34" charset="0"/>
                <a:cs typeface="Tahoma" panose="020B0604030504040204" pitchFamily="34" charset="0"/>
              </a:rPr>
              <a:t> associated with hazardous materials:</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7095660" y="5893097"/>
            <a:ext cx="1594818" cy="215444"/>
          </a:xfrm>
          <a:prstGeom prst="rect">
            <a:avLst/>
          </a:prstGeom>
          <a:noFill/>
        </p:spPr>
        <p:txBody>
          <a:bodyPr wrap="square" rtlCol="0">
            <a:spAutoFit/>
          </a:bodyPr>
          <a:lstStyle/>
          <a:p>
            <a:pPr algn="r"/>
            <a:r>
              <a:rPr lang="en-US" sz="800" dirty="0" smtClean="0"/>
              <a:t>Source of pictograms: OSHA</a:t>
            </a:r>
            <a:endParaRPr lang="en-US" sz="800" dirty="0"/>
          </a:p>
        </p:txBody>
      </p:sp>
      <p:grpSp>
        <p:nvGrpSpPr>
          <p:cNvPr id="15" name="Group 14" title="hazardous materials signs"/>
          <p:cNvGrpSpPr/>
          <p:nvPr/>
        </p:nvGrpSpPr>
        <p:grpSpPr>
          <a:xfrm>
            <a:off x="4086792" y="4640086"/>
            <a:ext cx="4603686" cy="1253013"/>
            <a:chOff x="4191000" y="3417277"/>
            <a:chExt cx="4495800" cy="1223649"/>
          </a:xfrm>
        </p:grpSpPr>
        <p:sp>
          <p:nvSpPr>
            <p:cNvPr id="16" name="Rectangle 15"/>
            <p:cNvSpPr/>
            <p:nvPr/>
          </p:nvSpPr>
          <p:spPr>
            <a:xfrm>
              <a:off x="4191000" y="3417277"/>
              <a:ext cx="4495800" cy="12236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title="hazardous sig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3472" y="3517686"/>
              <a:ext cx="1035508" cy="1032466"/>
            </a:xfrm>
            <a:prstGeom prst="rect">
              <a:avLst/>
            </a:prstGeom>
          </p:spPr>
        </p:pic>
        <p:pic>
          <p:nvPicPr>
            <p:cNvPr id="18" name="Picture 17" title="hazardous material sig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1452" y="3508050"/>
              <a:ext cx="1042102" cy="1042102"/>
            </a:xfrm>
            <a:prstGeom prst="rect">
              <a:avLst/>
            </a:prstGeom>
          </p:spPr>
        </p:pic>
        <p:pic>
          <p:nvPicPr>
            <p:cNvPr id="19" name="Picture 18" title="hazardous material sig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6026" y="3508050"/>
              <a:ext cx="1042102" cy="1042102"/>
            </a:xfrm>
            <a:prstGeom prst="rect">
              <a:avLst/>
            </a:prstGeom>
          </p:spPr>
        </p:pic>
        <p:pic>
          <p:nvPicPr>
            <p:cNvPr id="20" name="Picture 19" title="hazardous material sig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0600" y="3508050"/>
              <a:ext cx="1032466" cy="1032466"/>
            </a:xfrm>
            <a:prstGeom prst="rect">
              <a:avLst/>
            </a:prstGeom>
          </p:spPr>
        </p:pic>
      </p:grpSp>
    </p:spTree>
    <p:extLst>
      <p:ext uri="{BB962C8B-B14F-4D97-AF65-F5344CB8AC3E}">
        <p14:creationId xmlns:p14="http://schemas.microsoft.com/office/powerpoint/2010/main" val="3943062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2400"/>
            <a:ext cx="8686800" cy="838200"/>
          </a:xfrm>
        </p:spPr>
        <p:txBody>
          <a:bodyPr/>
          <a:lstStyle/>
          <a:p>
            <a:r>
              <a:rPr lang="en-US" dirty="0" smtClean="0"/>
              <a:t>Hazards of Hazardous Materials</a:t>
            </a:r>
            <a:endParaRPr lang="en-US" dirty="0"/>
          </a:p>
        </p:txBody>
      </p:sp>
      <p:sp>
        <p:nvSpPr>
          <p:cNvPr id="3" name="Content Placeholder 2"/>
          <p:cNvSpPr>
            <a:spLocks noGrp="1"/>
          </p:cNvSpPr>
          <p:nvPr>
            <p:ph sz="half" idx="1"/>
          </p:nvPr>
        </p:nvSpPr>
        <p:spPr>
          <a:xfrm>
            <a:off x="609600" y="1322934"/>
            <a:ext cx="4648200" cy="4479170"/>
          </a:xfrm>
        </p:spPr>
        <p:txBody>
          <a:bodyPr/>
          <a:lstStyle/>
          <a:p>
            <a:pPr marL="0" indent="0">
              <a:buNone/>
            </a:pPr>
            <a:r>
              <a:rPr lang="en-US" sz="3200" dirty="0" smtClean="0"/>
              <a:t>Compressed gases:</a:t>
            </a:r>
          </a:p>
          <a:p>
            <a:r>
              <a:rPr lang="en-US" dirty="0" smtClean="0"/>
              <a:t>Oxygen displacement</a:t>
            </a:r>
          </a:p>
          <a:p>
            <a:r>
              <a:rPr lang="en-US" dirty="0" smtClean="0"/>
              <a:t>Fires</a:t>
            </a:r>
          </a:p>
          <a:p>
            <a:r>
              <a:rPr lang="en-US" dirty="0" smtClean="0"/>
              <a:t>Explosion</a:t>
            </a:r>
          </a:p>
          <a:p>
            <a:r>
              <a:rPr lang="en-US" dirty="0" smtClean="0"/>
              <a:t>Toxic gas exposures</a:t>
            </a:r>
          </a:p>
          <a:p>
            <a:r>
              <a:rPr lang="en-US" dirty="0" smtClean="0"/>
              <a:t>Physical hazards associated with high pressure systems</a:t>
            </a:r>
            <a:endParaRPr lang="en-US" dirty="0"/>
          </a:p>
        </p:txBody>
      </p:sp>
      <p:pic>
        <p:nvPicPr>
          <p:cNvPr id="4" name="Picture 3" title="hazardous materials"/>
          <p:cNvPicPr>
            <a:picLocks noChangeAspect="1"/>
          </p:cNvPicPr>
          <p:nvPr/>
        </p:nvPicPr>
        <p:blipFill rotWithShape="1">
          <a:blip r:embed="rId3" cstate="print">
            <a:extLst>
              <a:ext uri="{28A0092B-C50C-407E-A947-70E740481C1C}">
                <a14:useLocalDpi xmlns:a14="http://schemas.microsoft.com/office/drawing/2010/main" val="0"/>
              </a:ext>
            </a:extLst>
          </a:blip>
          <a:srcRect r="2785"/>
          <a:stretch/>
        </p:blipFill>
        <p:spPr>
          <a:xfrm>
            <a:off x="5486400" y="1524000"/>
            <a:ext cx="2743200" cy="2376237"/>
          </a:xfrm>
          <a:prstGeom prst="rect">
            <a:avLst/>
          </a:prstGeom>
          <a:ln>
            <a:solidFill>
              <a:schemeClr val="tx1"/>
            </a:solidFill>
          </a:ln>
        </p:spPr>
      </p:pic>
      <p:sp>
        <p:nvSpPr>
          <p:cNvPr id="7" name="TextBox 6"/>
          <p:cNvSpPr txBox="1"/>
          <p:nvPr/>
        </p:nvSpPr>
        <p:spPr>
          <a:xfrm>
            <a:off x="7353300" y="3902790"/>
            <a:ext cx="876300"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2918238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2400"/>
            <a:ext cx="8686800" cy="838200"/>
          </a:xfrm>
        </p:spPr>
        <p:txBody>
          <a:bodyPr/>
          <a:lstStyle/>
          <a:p>
            <a:r>
              <a:rPr lang="en-US" dirty="0" smtClean="0"/>
              <a:t>Hazards of Hazardous Materials</a:t>
            </a:r>
            <a:endParaRPr lang="en-US" dirty="0"/>
          </a:p>
        </p:txBody>
      </p:sp>
      <p:sp>
        <p:nvSpPr>
          <p:cNvPr id="3" name="Content Placeholder 2"/>
          <p:cNvSpPr>
            <a:spLocks noGrp="1"/>
          </p:cNvSpPr>
          <p:nvPr>
            <p:ph sz="half" idx="1"/>
          </p:nvPr>
        </p:nvSpPr>
        <p:spPr>
          <a:xfrm>
            <a:off x="609600" y="1322934"/>
            <a:ext cx="4648200" cy="4479170"/>
          </a:xfrm>
        </p:spPr>
        <p:txBody>
          <a:bodyPr/>
          <a:lstStyle/>
          <a:p>
            <a:pPr marL="0" indent="0">
              <a:buNone/>
            </a:pPr>
            <a:r>
              <a:rPr lang="en-US" sz="3200" dirty="0" smtClean="0"/>
              <a:t>Cryogenic and refrigerated liquids:</a:t>
            </a:r>
          </a:p>
          <a:p>
            <a:r>
              <a:rPr lang="en-US" dirty="0" smtClean="0"/>
              <a:t>Extreme cold</a:t>
            </a:r>
          </a:p>
          <a:p>
            <a:r>
              <a:rPr lang="en-US" dirty="0" smtClean="0"/>
              <a:t>Extreme pressure</a:t>
            </a:r>
          </a:p>
          <a:p>
            <a:r>
              <a:rPr lang="en-US" dirty="0" smtClean="0"/>
              <a:t>Asphyxiation</a:t>
            </a:r>
          </a:p>
          <a:p>
            <a:r>
              <a:rPr lang="en-US" dirty="0" smtClean="0"/>
              <a:t>Fire</a:t>
            </a:r>
            <a:r>
              <a:rPr lang="en-US" dirty="0"/>
              <a:t> </a:t>
            </a:r>
            <a:r>
              <a:rPr lang="en-US" dirty="0" smtClean="0"/>
              <a:t>or explosion</a:t>
            </a:r>
          </a:p>
        </p:txBody>
      </p:sp>
      <p:sp>
        <p:nvSpPr>
          <p:cNvPr id="7" name="TextBox 6"/>
          <p:cNvSpPr txBox="1"/>
          <p:nvPr/>
        </p:nvSpPr>
        <p:spPr>
          <a:xfrm>
            <a:off x="7491782" y="5802104"/>
            <a:ext cx="876300" cy="215444"/>
          </a:xfrm>
          <a:prstGeom prst="rect">
            <a:avLst/>
          </a:prstGeom>
          <a:noFill/>
        </p:spPr>
        <p:txBody>
          <a:bodyPr wrap="square" rtlCol="0">
            <a:spAutoFit/>
          </a:bodyPr>
          <a:lstStyle/>
          <a:p>
            <a:pPr algn="r"/>
            <a:r>
              <a:rPr lang="en-US" sz="800" dirty="0" smtClean="0"/>
              <a:t>Source: OSHA</a:t>
            </a:r>
            <a:endParaRPr lang="en-US" sz="800" dirty="0"/>
          </a:p>
        </p:txBody>
      </p:sp>
      <p:pic>
        <p:nvPicPr>
          <p:cNvPr id="6" name="Picture 5" title="hazardous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682" y="1363367"/>
            <a:ext cx="3327400" cy="4445000"/>
          </a:xfrm>
          <a:prstGeom prst="rect">
            <a:avLst/>
          </a:prstGeom>
          <a:ln>
            <a:solidFill>
              <a:schemeClr val="tx1"/>
            </a:solidFill>
          </a:ln>
        </p:spPr>
      </p:pic>
    </p:spTree>
    <p:extLst>
      <p:ext uri="{BB962C8B-B14F-4D97-AF65-F5344CB8AC3E}">
        <p14:creationId xmlns:p14="http://schemas.microsoft.com/office/powerpoint/2010/main" val="2451118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98717"/>
            <a:ext cx="6324600" cy="3144684"/>
          </a:xfrm>
        </p:spPr>
        <p:txBody>
          <a:bodyPr/>
          <a:lstStyle/>
          <a:p>
            <a:pPr marL="0" indent="0">
              <a:buNone/>
            </a:pPr>
            <a:r>
              <a:rPr lang="en-US" dirty="0"/>
              <a:t>F</a:t>
            </a:r>
            <a:r>
              <a:rPr lang="en-US" dirty="0" smtClean="0"/>
              <a:t>lammable liquids:</a:t>
            </a:r>
          </a:p>
          <a:p>
            <a:r>
              <a:rPr lang="en-US" sz="2800" dirty="0" smtClean="0"/>
              <a:t>Fire</a:t>
            </a:r>
            <a:endParaRPr lang="en-US" sz="2800" dirty="0"/>
          </a:p>
          <a:p>
            <a:r>
              <a:rPr lang="en-US" sz="2800" dirty="0" smtClean="0"/>
              <a:t>Explosion</a:t>
            </a:r>
            <a:endParaRPr lang="en-US" sz="2800" dirty="0"/>
          </a:p>
        </p:txBody>
      </p:sp>
      <p:sp>
        <p:nvSpPr>
          <p:cNvPr id="5" name="Title 1"/>
          <p:cNvSpPr>
            <a:spLocks noGrp="1"/>
          </p:cNvSpPr>
          <p:nvPr>
            <p:ph type="title"/>
          </p:nvPr>
        </p:nvSpPr>
        <p:spPr>
          <a:xfrm>
            <a:off x="266700" y="152400"/>
            <a:ext cx="8610600" cy="838200"/>
          </a:xfrm>
        </p:spPr>
        <p:txBody>
          <a:bodyPr/>
          <a:lstStyle/>
          <a:p>
            <a:r>
              <a:rPr lang="en-US" dirty="0" smtClean="0"/>
              <a:t>Hazards of Hazardous Materials</a:t>
            </a:r>
            <a:endParaRPr lang="en-US" dirty="0"/>
          </a:p>
        </p:txBody>
      </p:sp>
      <p:pic>
        <p:nvPicPr>
          <p:cNvPr id="2" name="Picture 1" title="hazardous material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67400" y="1249941"/>
            <a:ext cx="2397369" cy="1828800"/>
          </a:xfrm>
          <a:prstGeom prst="rect">
            <a:avLst/>
          </a:prstGeom>
          <a:ln>
            <a:solidFill>
              <a:schemeClr val="tx1"/>
            </a:solidFill>
          </a:ln>
        </p:spPr>
      </p:pic>
      <p:sp>
        <p:nvSpPr>
          <p:cNvPr id="6" name="TextBox 5"/>
          <p:cNvSpPr txBox="1"/>
          <p:nvPr/>
        </p:nvSpPr>
        <p:spPr>
          <a:xfrm>
            <a:off x="7404127" y="3076079"/>
            <a:ext cx="876300" cy="215444"/>
          </a:xfrm>
          <a:prstGeom prst="rect">
            <a:avLst/>
          </a:prstGeom>
          <a:noFill/>
        </p:spPr>
        <p:txBody>
          <a:bodyPr wrap="square" rtlCol="0">
            <a:spAutoFit/>
          </a:bodyPr>
          <a:lstStyle/>
          <a:p>
            <a:pPr algn="r"/>
            <a:r>
              <a:rPr lang="en-US" sz="800" dirty="0" smtClean="0"/>
              <a:t>Source: OSHA</a:t>
            </a:r>
            <a:endParaRPr lang="en-US" sz="800" dirty="0"/>
          </a:p>
        </p:txBody>
      </p:sp>
      <p:graphicFrame>
        <p:nvGraphicFramePr>
          <p:cNvPr id="7" name="Table 6" title="criteria for flammable liquids"/>
          <p:cNvGraphicFramePr>
            <a:graphicFrameLocks noGrp="1"/>
          </p:cNvGraphicFramePr>
          <p:nvPr>
            <p:extLst>
              <p:ext uri="{D42A27DB-BD31-4B8C-83A1-F6EECF244321}">
                <p14:modId xmlns:p14="http://schemas.microsoft.com/office/powerpoint/2010/main" val="457137906"/>
              </p:ext>
            </p:extLst>
          </p:nvPr>
        </p:nvGraphicFramePr>
        <p:xfrm>
          <a:off x="3107110" y="3429000"/>
          <a:ext cx="5157659" cy="2547222"/>
        </p:xfrm>
        <a:graphic>
          <a:graphicData uri="http://schemas.openxmlformats.org/drawingml/2006/table">
            <a:tbl>
              <a:tblPr firstRow="1" bandRow="1">
                <a:tableStyleId>{9DCAF9ED-07DC-4A11-8D7F-57B35C25682E}</a:tableStyleId>
              </a:tblPr>
              <a:tblGrid>
                <a:gridCol w="875829">
                  <a:extLst>
                    <a:ext uri="{9D8B030D-6E8A-4147-A177-3AD203B41FA5}">
                      <a16:colId xmlns:a16="http://schemas.microsoft.com/office/drawing/2014/main" val="20000"/>
                    </a:ext>
                  </a:extLst>
                </a:gridCol>
                <a:gridCol w="4281830">
                  <a:extLst>
                    <a:ext uri="{9D8B030D-6E8A-4147-A177-3AD203B41FA5}">
                      <a16:colId xmlns:a16="http://schemas.microsoft.com/office/drawing/2014/main" val="20001"/>
                    </a:ext>
                  </a:extLst>
                </a:gridCol>
              </a:tblGrid>
              <a:tr h="385430">
                <a:tc gridSpan="2">
                  <a:txBody>
                    <a:bodyPr/>
                    <a:lstStyle/>
                    <a:p>
                      <a:pPr algn="ct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Criteria for Flammable</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Liquids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n-US" dirty="0"/>
                    </a:p>
                  </a:txBody>
                  <a:tcPr/>
                </a:tc>
                <a:extLst>
                  <a:ext uri="{0D108BD9-81ED-4DB2-BD59-A6C34878D82A}">
                    <a16:rowId xmlns:a16="http://schemas.microsoft.com/office/drawing/2014/main" val="10000"/>
                  </a:ext>
                </a:extLst>
              </a:tr>
              <a:tr h="385430">
                <a:tc>
                  <a:txBody>
                    <a:bodyPr/>
                    <a:lstStyle/>
                    <a:p>
                      <a:pPr algn="ctr"/>
                      <a:r>
                        <a:rPr lang="en-US" sz="1400" dirty="0" smtClean="0">
                          <a:latin typeface="Tahoma" panose="020B0604030504040204" pitchFamily="34" charset="0"/>
                          <a:ea typeface="Tahoma" panose="020B0604030504040204" pitchFamily="34" charset="0"/>
                          <a:cs typeface="Tahoma" panose="020B0604030504040204" pitchFamily="34" charset="0"/>
                        </a:rPr>
                        <a:t>Category</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B3B"/>
                    </a:solidFill>
                  </a:tcPr>
                </a:tc>
                <a:tc>
                  <a:txBody>
                    <a:bodyPr/>
                    <a:lstStyle/>
                    <a:p>
                      <a:pPr algn="ctr"/>
                      <a:r>
                        <a:rPr lang="en-US" sz="1400" dirty="0" smtClean="0">
                          <a:latin typeface="Tahoma" panose="020B0604030504040204" pitchFamily="34" charset="0"/>
                          <a:ea typeface="Tahoma" panose="020B0604030504040204" pitchFamily="34" charset="0"/>
                          <a:cs typeface="Tahoma" panose="020B0604030504040204" pitchFamily="34" charset="0"/>
                        </a:rPr>
                        <a:t>Criteria</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B3B"/>
                    </a:solidFill>
                  </a:tcPr>
                </a:tc>
                <a:extLst>
                  <a:ext uri="{0D108BD9-81ED-4DB2-BD59-A6C34878D82A}">
                    <a16:rowId xmlns:a16="http://schemas.microsoft.com/office/drawing/2014/main" val="10001"/>
                  </a:ext>
                </a:extLst>
              </a:tr>
              <a:tr h="502751">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1</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tc>
                  <a:txBody>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Flashpoint &lt; 73.4°F and</a:t>
                      </a:r>
                      <a:r>
                        <a:rPr lang="en-US" sz="1400" baseline="0" dirty="0" smtClean="0">
                          <a:latin typeface="Tahoma" panose="020B0604030504040204" pitchFamily="34" charset="0"/>
                          <a:ea typeface="Tahoma" panose="020B0604030504040204" pitchFamily="34" charset="0"/>
                          <a:cs typeface="Tahoma" panose="020B0604030504040204" pitchFamily="34" charset="0"/>
                        </a:rPr>
                        <a:t> initial boiling point ≤ 95</a:t>
                      </a:r>
                      <a:r>
                        <a:rPr lang="en-US" sz="1400" dirty="0" smtClean="0">
                          <a:latin typeface="Tahoma" panose="020B0604030504040204" pitchFamily="34" charset="0"/>
                          <a:ea typeface="Tahoma" panose="020B0604030504040204" pitchFamily="34" charset="0"/>
                          <a:cs typeface="Tahoma" panose="020B0604030504040204" pitchFamily="34" charset="0"/>
                        </a:rPr>
                        <a:t>°F</a:t>
                      </a:r>
                      <a:r>
                        <a:rPr lang="en-US" sz="1400" baseline="0" dirty="0" smtClean="0">
                          <a:latin typeface="Tahoma" panose="020B0604030504040204" pitchFamily="34" charset="0"/>
                          <a:ea typeface="Tahoma" panose="020B0604030504040204" pitchFamily="34" charset="0"/>
                          <a:cs typeface="Tahoma" panose="020B0604030504040204" pitchFamily="34" charset="0"/>
                        </a:rPr>
                        <a:t> </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extLst>
                  <a:ext uri="{0D108BD9-81ED-4DB2-BD59-A6C34878D82A}">
                    <a16:rowId xmlns:a16="http://schemas.microsoft.com/office/drawing/2014/main" val="10002"/>
                  </a:ext>
                </a:extLst>
              </a:tr>
              <a:tr h="502751">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2</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ahoma" panose="020B0604030504040204" pitchFamily="34" charset="0"/>
                          <a:ea typeface="Tahoma" panose="020B0604030504040204" pitchFamily="34" charset="0"/>
                          <a:cs typeface="Tahoma" panose="020B0604030504040204" pitchFamily="34" charset="0"/>
                        </a:rPr>
                        <a:t>Flashpoint &lt; 73.4°F and</a:t>
                      </a:r>
                      <a:r>
                        <a:rPr lang="en-US" sz="1400" baseline="0" dirty="0" smtClean="0">
                          <a:latin typeface="Tahoma" panose="020B0604030504040204" pitchFamily="34" charset="0"/>
                          <a:ea typeface="Tahoma" panose="020B0604030504040204" pitchFamily="34" charset="0"/>
                          <a:cs typeface="Tahoma" panose="020B0604030504040204" pitchFamily="34" charset="0"/>
                        </a:rPr>
                        <a:t> initial boiling point &gt; 95</a:t>
                      </a:r>
                      <a:r>
                        <a:rPr lang="en-US" sz="1400" dirty="0" smtClean="0">
                          <a:latin typeface="Tahoma" panose="020B0604030504040204" pitchFamily="34" charset="0"/>
                          <a:ea typeface="Tahoma" panose="020B0604030504040204" pitchFamily="34" charset="0"/>
                          <a:cs typeface="Tahoma" panose="020B0604030504040204" pitchFamily="34" charset="0"/>
                        </a:rPr>
                        <a:t>°F</a:t>
                      </a:r>
                      <a:r>
                        <a:rPr lang="en-US" sz="1400" baseline="0" dirty="0" smtClean="0">
                          <a:latin typeface="Tahoma" panose="020B0604030504040204" pitchFamily="34" charset="0"/>
                          <a:ea typeface="Tahoma" panose="020B0604030504040204" pitchFamily="34" charset="0"/>
                          <a:cs typeface="Tahoma" panose="020B0604030504040204" pitchFamily="34" charset="0"/>
                        </a:rPr>
                        <a:t> </a:t>
                      </a:r>
                      <a:endParaRPr lang="en-US" sz="1400" dirty="0" smtClean="0">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extLst>
                  <a:ext uri="{0D108BD9-81ED-4DB2-BD59-A6C34878D82A}">
                    <a16:rowId xmlns:a16="http://schemas.microsoft.com/office/drawing/2014/main" val="10003"/>
                  </a:ext>
                </a:extLst>
              </a:tr>
              <a:tr h="385430">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3</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ahoma" panose="020B0604030504040204" pitchFamily="34" charset="0"/>
                          <a:ea typeface="Tahoma" panose="020B0604030504040204" pitchFamily="34" charset="0"/>
                          <a:cs typeface="Tahoma" panose="020B0604030504040204" pitchFamily="34" charset="0"/>
                        </a:rPr>
                        <a:t>Flashpoint ≥ 73.4°F and</a:t>
                      </a:r>
                      <a:r>
                        <a:rPr lang="en-US" sz="1400" baseline="0" dirty="0" smtClean="0">
                          <a:latin typeface="Tahoma" panose="020B0604030504040204" pitchFamily="34" charset="0"/>
                          <a:ea typeface="Tahoma" panose="020B0604030504040204" pitchFamily="34" charset="0"/>
                          <a:cs typeface="Tahoma" panose="020B0604030504040204" pitchFamily="34" charset="0"/>
                        </a:rPr>
                        <a:t> ≤ 140</a:t>
                      </a:r>
                      <a:r>
                        <a:rPr lang="en-US" sz="1400" dirty="0" smtClean="0">
                          <a:latin typeface="Tahoma" panose="020B0604030504040204" pitchFamily="34" charset="0"/>
                          <a:ea typeface="Tahoma" panose="020B0604030504040204" pitchFamily="34" charset="0"/>
                          <a:cs typeface="Tahoma" panose="020B0604030504040204" pitchFamily="34" charset="0"/>
                        </a:rPr>
                        <a:t>°F</a:t>
                      </a:r>
                      <a:r>
                        <a:rPr lang="en-US" sz="1400" baseline="0" dirty="0" smtClean="0">
                          <a:latin typeface="Tahoma" panose="020B0604030504040204" pitchFamily="34" charset="0"/>
                          <a:ea typeface="Tahoma" panose="020B0604030504040204" pitchFamily="34" charset="0"/>
                          <a:cs typeface="Tahoma" panose="020B0604030504040204" pitchFamily="34" charset="0"/>
                        </a:rPr>
                        <a:t> </a:t>
                      </a:r>
                      <a:endParaRPr lang="en-US" sz="1400" dirty="0" smtClean="0">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extLst>
                  <a:ext uri="{0D108BD9-81ED-4DB2-BD59-A6C34878D82A}">
                    <a16:rowId xmlns:a16="http://schemas.microsoft.com/office/drawing/2014/main" val="10004"/>
                  </a:ext>
                </a:extLst>
              </a:tr>
              <a:tr h="385430">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4</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ahoma" panose="020B0604030504040204" pitchFamily="34" charset="0"/>
                          <a:ea typeface="Tahoma" panose="020B0604030504040204" pitchFamily="34" charset="0"/>
                          <a:cs typeface="Tahoma" panose="020B0604030504040204" pitchFamily="34" charset="0"/>
                        </a:rPr>
                        <a:t>Flashpoint &gt; 140°F and</a:t>
                      </a:r>
                      <a:r>
                        <a:rPr lang="en-US" sz="1400" baseline="0" dirty="0" smtClean="0">
                          <a:latin typeface="Tahoma" panose="020B0604030504040204" pitchFamily="34" charset="0"/>
                          <a:ea typeface="Tahoma" panose="020B0604030504040204" pitchFamily="34" charset="0"/>
                          <a:cs typeface="Tahoma" panose="020B0604030504040204" pitchFamily="34" charset="0"/>
                        </a:rPr>
                        <a:t> ≤ 199.4</a:t>
                      </a:r>
                      <a:r>
                        <a:rPr lang="en-US" sz="1400" dirty="0" smtClean="0">
                          <a:latin typeface="Tahoma" panose="020B0604030504040204" pitchFamily="34" charset="0"/>
                          <a:ea typeface="Tahoma" panose="020B0604030504040204" pitchFamily="34" charset="0"/>
                          <a:cs typeface="Tahoma" panose="020B0604030504040204" pitchFamily="34" charset="0"/>
                        </a:rPr>
                        <a:t>°F</a:t>
                      </a:r>
                      <a:r>
                        <a:rPr lang="en-US" sz="1400" baseline="0" dirty="0" smtClean="0">
                          <a:latin typeface="Tahoma" panose="020B0604030504040204" pitchFamily="34" charset="0"/>
                          <a:ea typeface="Tahoma" panose="020B0604030504040204" pitchFamily="34" charset="0"/>
                          <a:cs typeface="Tahoma" panose="020B0604030504040204" pitchFamily="34" charset="0"/>
                        </a:rPr>
                        <a:t> </a:t>
                      </a:r>
                      <a:endParaRPr lang="en-US" sz="1400" dirty="0" smtClean="0">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extLst>
                  <a:ext uri="{0D108BD9-81ED-4DB2-BD59-A6C34878D82A}">
                    <a16:rowId xmlns:a16="http://schemas.microsoft.com/office/drawing/2014/main" val="10005"/>
                  </a:ext>
                </a:extLst>
              </a:tr>
            </a:tbl>
          </a:graphicData>
        </a:graphic>
      </p:graphicFrame>
      <p:sp>
        <p:nvSpPr>
          <p:cNvPr id="8" name="TextBox 7"/>
          <p:cNvSpPr txBox="1"/>
          <p:nvPr/>
        </p:nvSpPr>
        <p:spPr>
          <a:xfrm>
            <a:off x="1072142" y="5357031"/>
            <a:ext cx="1923154" cy="646331"/>
          </a:xfrm>
          <a:prstGeom prst="rect">
            <a:avLst/>
          </a:prstGeom>
          <a:noFill/>
        </p:spPr>
        <p:txBody>
          <a:bodyPr wrap="square" rtlCol="0">
            <a:spAutoFit/>
          </a:bodyPr>
          <a:lstStyle/>
          <a:p>
            <a:r>
              <a:rPr lang="en-US" dirty="0" smtClean="0"/>
              <a:t>29 CFR 1910.1200 Appendix B, B.6.2</a:t>
            </a:r>
            <a:endParaRPr lang="en-US" dirty="0"/>
          </a:p>
        </p:txBody>
      </p:sp>
    </p:spTree>
    <p:extLst>
      <p:ext uri="{BB962C8B-B14F-4D97-AF65-F5344CB8AC3E}">
        <p14:creationId xmlns:p14="http://schemas.microsoft.com/office/powerpoint/2010/main" val="619677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95061"/>
            <a:ext cx="5943600" cy="4533901"/>
          </a:xfrm>
        </p:spPr>
        <p:txBody>
          <a:bodyPr/>
          <a:lstStyle/>
          <a:p>
            <a:pPr marL="0" indent="0">
              <a:buNone/>
            </a:pPr>
            <a:r>
              <a:rPr lang="en-US" dirty="0" smtClean="0"/>
              <a:t>Spray finishing:</a:t>
            </a:r>
          </a:p>
          <a:p>
            <a:r>
              <a:rPr lang="en-US" sz="2800" dirty="0" smtClean="0"/>
              <a:t>Flammable/combustible materials</a:t>
            </a:r>
          </a:p>
          <a:p>
            <a:r>
              <a:rPr lang="en-US" sz="2800" dirty="0" smtClean="0"/>
              <a:t>Health hazards</a:t>
            </a:r>
          </a:p>
          <a:p>
            <a:r>
              <a:rPr lang="en-US" sz="2800" dirty="0" smtClean="0"/>
              <a:t>Example: Isocyanates</a:t>
            </a:r>
          </a:p>
          <a:p>
            <a:pPr lvl="1"/>
            <a:r>
              <a:rPr lang="en-US" sz="2400" dirty="0" smtClean="0"/>
              <a:t>Powerful irritant to eyes and gastrointestinal and </a:t>
            </a:r>
            <a:br>
              <a:rPr lang="en-US" sz="2400" dirty="0" smtClean="0"/>
            </a:br>
            <a:r>
              <a:rPr lang="en-US" sz="2400" dirty="0" smtClean="0"/>
              <a:t>respiratory tracts</a:t>
            </a:r>
          </a:p>
          <a:p>
            <a:pPr lvl="1"/>
            <a:r>
              <a:rPr lang="en-US" sz="2400" dirty="0" smtClean="0"/>
              <a:t>Inflammation to skin</a:t>
            </a:r>
          </a:p>
        </p:txBody>
      </p:sp>
      <p:sp>
        <p:nvSpPr>
          <p:cNvPr id="6" name="Title 1"/>
          <p:cNvSpPr>
            <a:spLocks noGrp="1"/>
          </p:cNvSpPr>
          <p:nvPr>
            <p:ph type="title"/>
          </p:nvPr>
        </p:nvSpPr>
        <p:spPr>
          <a:xfrm>
            <a:off x="266700" y="152400"/>
            <a:ext cx="8610600" cy="838200"/>
          </a:xfrm>
        </p:spPr>
        <p:txBody>
          <a:bodyPr/>
          <a:lstStyle/>
          <a:p>
            <a:r>
              <a:rPr lang="en-US" dirty="0" smtClean="0"/>
              <a:t>Hazards of Hazardous Materials</a:t>
            </a:r>
            <a:endParaRPr lang="en-US" dirty="0"/>
          </a:p>
        </p:txBody>
      </p:sp>
      <p:pic>
        <p:nvPicPr>
          <p:cNvPr id="7" name="Picture 6" title="People cleaning hazardous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9615" y="3714113"/>
            <a:ext cx="2456685" cy="1777484"/>
          </a:xfrm>
          <a:prstGeom prst="rect">
            <a:avLst/>
          </a:prstGeom>
          <a:ln>
            <a:solidFill>
              <a:schemeClr val="tx1"/>
            </a:solidFill>
          </a:ln>
        </p:spPr>
      </p:pic>
      <p:pic>
        <p:nvPicPr>
          <p:cNvPr id="8" name="Picture 7" title="Man in protective suit"/>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743700" y="1265632"/>
            <a:ext cx="1752600" cy="2286001"/>
          </a:xfrm>
          <a:prstGeom prst="rect">
            <a:avLst/>
          </a:prstGeom>
          <a:solidFill>
            <a:schemeClr val="tx1"/>
          </a:solidFill>
          <a:ln>
            <a:solidFill>
              <a:schemeClr val="tx1"/>
            </a:solidFill>
          </a:ln>
        </p:spPr>
      </p:pic>
      <p:sp>
        <p:nvSpPr>
          <p:cNvPr id="9" name="TextBox 8"/>
          <p:cNvSpPr txBox="1"/>
          <p:nvPr/>
        </p:nvSpPr>
        <p:spPr>
          <a:xfrm>
            <a:off x="6831623" y="5491597"/>
            <a:ext cx="1664677" cy="215444"/>
          </a:xfrm>
          <a:prstGeom prst="rect">
            <a:avLst/>
          </a:prstGeom>
          <a:noFill/>
        </p:spPr>
        <p:txBody>
          <a:bodyPr wrap="square" rtlCol="0">
            <a:spAutoFit/>
          </a:bodyPr>
          <a:lstStyle/>
          <a:p>
            <a:pPr algn="r"/>
            <a:r>
              <a:rPr lang="en-US" sz="800" dirty="0" smtClean="0"/>
              <a:t>Source of photos: NIOSH</a:t>
            </a:r>
            <a:endParaRPr lang="en-US" sz="800" dirty="0"/>
          </a:p>
        </p:txBody>
      </p:sp>
    </p:spTree>
    <p:extLst>
      <p:ext uri="{BB962C8B-B14F-4D97-AF65-F5344CB8AC3E}">
        <p14:creationId xmlns:p14="http://schemas.microsoft.com/office/powerpoint/2010/main" val="3019692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3000"/>
            <a:ext cx="7768462" cy="5029200"/>
          </a:xfrm>
        </p:spPr>
        <p:txBody>
          <a:bodyPr/>
          <a:lstStyle/>
          <a:p>
            <a:pPr marL="0" indent="0">
              <a:buNone/>
            </a:pPr>
            <a:r>
              <a:rPr lang="en-US" dirty="0" smtClean="0"/>
              <a:t>Liquefied petroleum gases (LPG):</a:t>
            </a:r>
          </a:p>
          <a:p>
            <a:r>
              <a:rPr lang="en-US" sz="2800" dirty="0" smtClean="0"/>
              <a:t>Pictograms:</a:t>
            </a:r>
          </a:p>
          <a:p>
            <a:r>
              <a:rPr lang="en-US" sz="2800" dirty="0" smtClean="0"/>
              <a:t>Signal word: </a:t>
            </a:r>
            <a:r>
              <a:rPr lang="en-US" sz="2800" dirty="0"/>
              <a:t>Danger </a:t>
            </a:r>
            <a:endParaRPr lang="en-US" sz="2800" dirty="0" smtClean="0"/>
          </a:p>
          <a:p>
            <a:r>
              <a:rPr lang="en-US" sz="2800" dirty="0" smtClean="0"/>
              <a:t>Hazard statements:</a:t>
            </a:r>
          </a:p>
          <a:p>
            <a:pPr lvl="1"/>
            <a:r>
              <a:rPr lang="en-US" sz="2400" dirty="0" smtClean="0"/>
              <a:t>Extremely </a:t>
            </a:r>
            <a:r>
              <a:rPr lang="en-US" sz="2400" dirty="0"/>
              <a:t>flammable gas. </a:t>
            </a:r>
            <a:endParaRPr lang="en-US" sz="2400" dirty="0" smtClean="0"/>
          </a:p>
          <a:p>
            <a:pPr lvl="1"/>
            <a:r>
              <a:rPr lang="en-US" sz="2400" dirty="0" smtClean="0"/>
              <a:t>Contains </a:t>
            </a:r>
            <a:r>
              <a:rPr lang="en-US" sz="2400" dirty="0"/>
              <a:t>gas under pressure; </a:t>
            </a:r>
            <a:r>
              <a:rPr lang="en-US" sz="2400" dirty="0" smtClean="0"/>
              <a:t/>
            </a:r>
            <a:br>
              <a:rPr lang="en-US" sz="2400" dirty="0" smtClean="0"/>
            </a:br>
            <a:r>
              <a:rPr lang="en-US" sz="2400" dirty="0" smtClean="0"/>
              <a:t>may </a:t>
            </a:r>
            <a:r>
              <a:rPr lang="en-US" sz="2400" dirty="0"/>
              <a:t>explode if heated. </a:t>
            </a:r>
            <a:endParaRPr lang="en-US" sz="2400" dirty="0" smtClean="0"/>
          </a:p>
          <a:p>
            <a:pPr lvl="1"/>
            <a:r>
              <a:rPr lang="en-US" sz="2400" dirty="0" smtClean="0"/>
              <a:t>May </a:t>
            </a:r>
            <a:r>
              <a:rPr lang="en-US" sz="2400" dirty="0"/>
              <a:t>cause frostbite. </a:t>
            </a:r>
            <a:endParaRPr lang="en-US" sz="2400" dirty="0" smtClean="0"/>
          </a:p>
          <a:p>
            <a:pPr lvl="1"/>
            <a:r>
              <a:rPr lang="en-US" sz="2400" dirty="0" smtClean="0"/>
              <a:t>May </a:t>
            </a:r>
            <a:r>
              <a:rPr lang="en-US" sz="2400" dirty="0"/>
              <a:t>form explosive mixtures in </a:t>
            </a:r>
            <a:r>
              <a:rPr lang="en-US" sz="2400" dirty="0" smtClean="0"/>
              <a:t>air</a:t>
            </a:r>
            <a:r>
              <a:rPr lang="en-US" sz="2400" dirty="0"/>
              <a:t>. </a:t>
            </a:r>
            <a:endParaRPr lang="en-US" sz="2400" dirty="0" smtClean="0"/>
          </a:p>
          <a:p>
            <a:pPr lvl="1"/>
            <a:r>
              <a:rPr lang="en-US" sz="2400" dirty="0" smtClean="0"/>
              <a:t>May </a:t>
            </a:r>
            <a:r>
              <a:rPr lang="en-US" sz="2400" dirty="0"/>
              <a:t>displace oxygen and cause rapid suffocation.</a:t>
            </a:r>
          </a:p>
        </p:txBody>
      </p:sp>
      <p:pic>
        <p:nvPicPr>
          <p:cNvPr id="2050" name="Picture 2" title="hazard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899" y="1712912"/>
            <a:ext cx="560387" cy="5730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title="hazard 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8913" y="1712912"/>
            <a:ext cx="573087" cy="5730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66700" y="152400"/>
            <a:ext cx="8610600" cy="838200"/>
          </a:xfrm>
        </p:spPr>
        <p:txBody>
          <a:bodyPr/>
          <a:lstStyle/>
          <a:p>
            <a:r>
              <a:rPr lang="en-US" dirty="0" smtClean="0"/>
              <a:t>Hazards of Hazardous Materials</a:t>
            </a:r>
            <a:endParaRPr lang="en-US" dirty="0"/>
          </a:p>
        </p:txBody>
      </p:sp>
      <p:pic>
        <p:nvPicPr>
          <p:cNvPr id="5" name="Picture 4" title="forklif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3607" y="1964286"/>
            <a:ext cx="2531513" cy="2531513"/>
          </a:xfrm>
          <a:prstGeom prst="rect">
            <a:avLst/>
          </a:prstGeom>
        </p:spPr>
      </p:pic>
      <p:sp>
        <p:nvSpPr>
          <p:cNvPr id="9" name="TextBox 8"/>
          <p:cNvSpPr txBox="1"/>
          <p:nvPr/>
        </p:nvSpPr>
        <p:spPr>
          <a:xfrm>
            <a:off x="7644591" y="4484076"/>
            <a:ext cx="876300"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3441542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756" y="1143000"/>
            <a:ext cx="6711644" cy="4838701"/>
          </a:xfrm>
        </p:spPr>
        <p:txBody>
          <a:bodyPr/>
          <a:lstStyle/>
          <a:p>
            <a:pPr marL="0" indent="0">
              <a:buNone/>
            </a:pPr>
            <a:r>
              <a:rPr lang="en-US" dirty="0" smtClean="0"/>
              <a:t>Anhydrous ammonia:</a:t>
            </a:r>
          </a:p>
          <a:p>
            <a:r>
              <a:rPr lang="en-US" sz="2800" dirty="0" smtClean="0"/>
              <a:t>Pictograms</a:t>
            </a:r>
            <a:r>
              <a:rPr lang="en-US" sz="2800" dirty="0"/>
              <a:t>:</a:t>
            </a:r>
          </a:p>
          <a:p>
            <a:r>
              <a:rPr lang="en-US" sz="2800" dirty="0"/>
              <a:t>Signal word: Danger </a:t>
            </a:r>
          </a:p>
          <a:p>
            <a:r>
              <a:rPr lang="en-US" sz="2800" dirty="0"/>
              <a:t>Hazard </a:t>
            </a:r>
            <a:r>
              <a:rPr lang="en-US" sz="2800" dirty="0" smtClean="0"/>
              <a:t>statements</a:t>
            </a:r>
          </a:p>
          <a:p>
            <a:pPr lvl="1"/>
            <a:r>
              <a:rPr lang="en-US" sz="2400" dirty="0" smtClean="0"/>
              <a:t>Flammable Gas</a:t>
            </a:r>
          </a:p>
          <a:p>
            <a:pPr lvl="1"/>
            <a:r>
              <a:rPr lang="en-US" sz="2400" dirty="0" smtClean="0"/>
              <a:t>Contains gas under pressure</a:t>
            </a:r>
          </a:p>
          <a:p>
            <a:pPr lvl="1"/>
            <a:r>
              <a:rPr lang="en-US" sz="2400" dirty="0" smtClean="0"/>
              <a:t>May explode if heated</a:t>
            </a:r>
          </a:p>
          <a:p>
            <a:pPr lvl="1"/>
            <a:r>
              <a:rPr lang="en-US" sz="2400" dirty="0" smtClean="0"/>
              <a:t>Toxic if inhaled</a:t>
            </a:r>
          </a:p>
          <a:p>
            <a:pPr lvl="1"/>
            <a:r>
              <a:rPr lang="en-US" sz="2400" dirty="0" smtClean="0"/>
              <a:t>Causes severe skin burns and eye damage</a:t>
            </a:r>
          </a:p>
          <a:p>
            <a:pPr lvl="1"/>
            <a:r>
              <a:rPr lang="en-US" sz="2400" dirty="0" smtClean="0"/>
              <a:t>Corrosive to respiratory tract</a:t>
            </a:r>
            <a:endParaRPr lang="en-US" sz="2400" dirty="0"/>
          </a:p>
        </p:txBody>
      </p:sp>
      <p:pic>
        <p:nvPicPr>
          <p:cNvPr id="4" name="Picture 3" descr="compressed gas gh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4310" y="1708638"/>
            <a:ext cx="571500" cy="571500"/>
          </a:xfrm>
          <a:prstGeom prst="rect">
            <a:avLst/>
          </a:prstGeom>
          <a:noFill/>
          <a:ln>
            <a:noFill/>
          </a:ln>
        </p:spPr>
      </p:pic>
      <p:pic>
        <p:nvPicPr>
          <p:cNvPr id="5" name="Picture 4" descr="corrosive gh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9111" y="1708638"/>
            <a:ext cx="571500" cy="571500"/>
          </a:xfrm>
          <a:prstGeom prst="rect">
            <a:avLst/>
          </a:prstGeom>
          <a:noFill/>
          <a:ln>
            <a:noFill/>
          </a:ln>
        </p:spPr>
      </p:pic>
      <p:pic>
        <p:nvPicPr>
          <p:cNvPr id="6" name="Picture 5" descr="toxic gh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3912" y="1708638"/>
            <a:ext cx="581025" cy="581025"/>
          </a:xfrm>
          <a:prstGeom prst="rect">
            <a:avLst/>
          </a:prstGeom>
          <a:noFill/>
          <a:ln>
            <a:noFill/>
          </a:ln>
        </p:spPr>
      </p:pic>
      <p:pic>
        <p:nvPicPr>
          <p:cNvPr id="7" name="Picture 6" descr="Environment gh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8238" y="1708638"/>
            <a:ext cx="609600" cy="571500"/>
          </a:xfrm>
          <a:prstGeom prst="rect">
            <a:avLst/>
          </a:prstGeom>
          <a:noFill/>
          <a:ln>
            <a:noFill/>
          </a:ln>
        </p:spPr>
      </p:pic>
      <p:sp>
        <p:nvSpPr>
          <p:cNvPr id="9" name="Title 1"/>
          <p:cNvSpPr>
            <a:spLocks noGrp="1"/>
          </p:cNvSpPr>
          <p:nvPr>
            <p:ph type="title"/>
          </p:nvPr>
        </p:nvSpPr>
        <p:spPr>
          <a:xfrm>
            <a:off x="266700" y="152400"/>
            <a:ext cx="8610600" cy="838200"/>
          </a:xfrm>
        </p:spPr>
        <p:txBody>
          <a:bodyPr/>
          <a:lstStyle/>
          <a:p>
            <a:r>
              <a:rPr lang="en-US" dirty="0" smtClean="0"/>
              <a:t>Hazards of Hazardous Materials</a:t>
            </a:r>
            <a:endParaRPr lang="en-US" dirty="0"/>
          </a:p>
        </p:txBody>
      </p:sp>
      <p:pic>
        <p:nvPicPr>
          <p:cNvPr id="11" name="Picture 10" title="propane storage tank"/>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3085" y="1251804"/>
            <a:ext cx="3005142" cy="2075717"/>
          </a:xfrm>
          <a:prstGeom prst="rect">
            <a:avLst/>
          </a:prstGeom>
          <a:ln>
            <a:solidFill>
              <a:schemeClr val="tx1"/>
            </a:solidFill>
          </a:ln>
        </p:spPr>
      </p:pic>
      <p:pic>
        <p:nvPicPr>
          <p:cNvPr id="12" name="Picture 11" title="truck carrying hazardous chemical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3086" y="3479921"/>
            <a:ext cx="3040310" cy="1335044"/>
          </a:xfrm>
          <a:prstGeom prst="rect">
            <a:avLst/>
          </a:prstGeom>
          <a:ln>
            <a:solidFill>
              <a:schemeClr val="tx1"/>
            </a:solidFill>
          </a:ln>
        </p:spPr>
      </p:pic>
      <p:sp>
        <p:nvSpPr>
          <p:cNvPr id="13" name="TextBox 12"/>
          <p:cNvSpPr txBox="1"/>
          <p:nvPr/>
        </p:nvSpPr>
        <p:spPr>
          <a:xfrm>
            <a:off x="7512929" y="4814965"/>
            <a:ext cx="1248052" cy="215444"/>
          </a:xfrm>
          <a:prstGeom prst="rect">
            <a:avLst/>
          </a:prstGeom>
          <a:noFill/>
        </p:spPr>
        <p:txBody>
          <a:bodyPr wrap="square" rtlCol="0">
            <a:spAutoFit/>
          </a:bodyPr>
          <a:lstStyle/>
          <a:p>
            <a:pPr algn="r"/>
            <a:r>
              <a:rPr lang="en-US" sz="800" dirty="0" smtClean="0"/>
              <a:t>Source of photos: OSHA</a:t>
            </a:r>
            <a:endParaRPr lang="en-US" sz="800" dirty="0"/>
          </a:p>
        </p:txBody>
      </p:sp>
    </p:spTree>
    <p:extLst>
      <p:ext uri="{BB962C8B-B14F-4D97-AF65-F5344CB8AC3E}">
        <p14:creationId xmlns:p14="http://schemas.microsoft.com/office/powerpoint/2010/main" val="2362508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0"/>
            <a:ext cx="7620000" cy="3962400"/>
          </a:xfrm>
        </p:spPr>
        <p:txBody>
          <a:bodyPr/>
          <a:lstStyle/>
          <a:p>
            <a:pPr marL="0" lvl="1" indent="0">
              <a:buNone/>
            </a:pPr>
            <a:r>
              <a:rPr lang="en-US" sz="3200" dirty="0" smtClean="0"/>
              <a:t>Hazardous (classified) locations:</a:t>
            </a:r>
          </a:p>
          <a:p>
            <a:pPr marL="857250" lvl="2" indent="-457200"/>
            <a:r>
              <a:rPr lang="en-US" dirty="0" smtClean="0"/>
              <a:t>Class I – flammable gases or vapors</a:t>
            </a:r>
          </a:p>
          <a:p>
            <a:pPr marL="1314450" lvl="3" indent="-457200"/>
            <a:r>
              <a:rPr lang="en-US" dirty="0" smtClean="0"/>
              <a:t>Division 1</a:t>
            </a:r>
          </a:p>
          <a:p>
            <a:pPr marL="1314450" lvl="3" indent="-457200"/>
            <a:r>
              <a:rPr lang="en-US" dirty="0" smtClean="0"/>
              <a:t>Division 2</a:t>
            </a:r>
          </a:p>
          <a:p>
            <a:pPr marL="857250" lvl="2" indent="-457200"/>
            <a:r>
              <a:rPr lang="en-US" dirty="0" smtClean="0"/>
              <a:t>Class II – combustible dust</a:t>
            </a:r>
          </a:p>
          <a:p>
            <a:pPr marL="1314450" lvl="3" indent="-457200"/>
            <a:r>
              <a:rPr lang="en-US" dirty="0" smtClean="0"/>
              <a:t>Division 1</a:t>
            </a:r>
          </a:p>
          <a:p>
            <a:pPr marL="1314450" lvl="3" indent="-457200"/>
            <a:r>
              <a:rPr lang="en-US" dirty="0" smtClean="0"/>
              <a:t>Division 2</a:t>
            </a:r>
          </a:p>
          <a:p>
            <a:pPr marL="857250" lvl="2" indent="-457200"/>
            <a:r>
              <a:rPr lang="en-US" dirty="0" smtClean="0"/>
              <a:t>Class III – ignitable fibers or </a:t>
            </a:r>
            <a:r>
              <a:rPr lang="en-US" dirty="0" err="1" smtClean="0"/>
              <a:t>flyings</a:t>
            </a:r>
            <a:endParaRPr lang="en-US" dirty="0" smtClean="0"/>
          </a:p>
        </p:txBody>
      </p:sp>
      <p:sp>
        <p:nvSpPr>
          <p:cNvPr id="7" name="Title 1"/>
          <p:cNvSpPr>
            <a:spLocks noGrp="1"/>
          </p:cNvSpPr>
          <p:nvPr>
            <p:ph type="title"/>
          </p:nvPr>
        </p:nvSpPr>
        <p:spPr>
          <a:xfrm>
            <a:off x="266700" y="152400"/>
            <a:ext cx="8610600" cy="838200"/>
          </a:xfrm>
        </p:spPr>
        <p:txBody>
          <a:bodyPr/>
          <a:lstStyle/>
          <a:p>
            <a:r>
              <a:rPr lang="en-US" dirty="0" smtClean="0"/>
              <a:t>Hazards of Hazardous Materials</a:t>
            </a:r>
            <a:endParaRPr lang="en-US" dirty="0"/>
          </a:p>
        </p:txBody>
      </p:sp>
    </p:spTree>
    <p:extLst>
      <p:ext uri="{BB962C8B-B14F-4D97-AF65-F5344CB8AC3E}">
        <p14:creationId xmlns:p14="http://schemas.microsoft.com/office/powerpoint/2010/main" val="327201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0"/>
            <a:ext cx="4419600" cy="4822412"/>
          </a:xfrm>
        </p:spPr>
        <p:txBody>
          <a:bodyPr/>
          <a:lstStyle/>
          <a:p>
            <a:pPr marL="0" lvl="1" indent="0">
              <a:buNone/>
            </a:pPr>
            <a:r>
              <a:rPr lang="en-US" sz="3200" dirty="0" smtClean="0"/>
              <a:t>Confined spaces:</a:t>
            </a:r>
          </a:p>
          <a:p>
            <a:r>
              <a:rPr lang="en-US" sz="2800" dirty="0" smtClean="0"/>
              <a:t>Limited or restricted means for entry/exit; not designed for continuous occupancy</a:t>
            </a:r>
          </a:p>
          <a:p>
            <a:r>
              <a:rPr lang="en-US" sz="2800" dirty="0" smtClean="0"/>
              <a:t>PRCS contains or has potential to contain hazardous atmospheres </a:t>
            </a:r>
          </a:p>
        </p:txBody>
      </p:sp>
      <p:sp>
        <p:nvSpPr>
          <p:cNvPr id="7" name="Title 1"/>
          <p:cNvSpPr>
            <a:spLocks noGrp="1"/>
          </p:cNvSpPr>
          <p:nvPr>
            <p:ph type="title"/>
          </p:nvPr>
        </p:nvSpPr>
        <p:spPr>
          <a:xfrm>
            <a:off x="266700" y="152400"/>
            <a:ext cx="8610600" cy="838200"/>
          </a:xfrm>
        </p:spPr>
        <p:txBody>
          <a:bodyPr/>
          <a:lstStyle/>
          <a:p>
            <a:r>
              <a:rPr lang="en-US" dirty="0" smtClean="0"/>
              <a:t>Hazards of Hazardous Materials</a:t>
            </a:r>
            <a:endParaRPr lang="en-US" dirty="0"/>
          </a:p>
        </p:txBody>
      </p:sp>
      <p:pic>
        <p:nvPicPr>
          <p:cNvPr id="2" name="Picture 1" title="Ladderwe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343155"/>
            <a:ext cx="2771775" cy="2076450"/>
          </a:xfrm>
          <a:prstGeom prst="rect">
            <a:avLst/>
          </a:prstGeom>
          <a:ln>
            <a:solidFill>
              <a:schemeClr val="tx1"/>
            </a:solidFill>
          </a:ln>
        </p:spPr>
      </p:pic>
      <p:pic>
        <p:nvPicPr>
          <p:cNvPr id="4" name="Picture 3" title="Ladd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3736525"/>
            <a:ext cx="2771775" cy="2073985"/>
          </a:xfrm>
          <a:prstGeom prst="rect">
            <a:avLst/>
          </a:prstGeom>
          <a:ln>
            <a:solidFill>
              <a:schemeClr val="tx1"/>
            </a:solidFill>
          </a:ln>
        </p:spPr>
      </p:pic>
      <p:sp>
        <p:nvSpPr>
          <p:cNvPr id="6" name="TextBox 5"/>
          <p:cNvSpPr txBox="1"/>
          <p:nvPr/>
        </p:nvSpPr>
        <p:spPr>
          <a:xfrm>
            <a:off x="7162523" y="5826168"/>
            <a:ext cx="1248052" cy="215444"/>
          </a:xfrm>
          <a:prstGeom prst="rect">
            <a:avLst/>
          </a:prstGeom>
          <a:noFill/>
        </p:spPr>
        <p:txBody>
          <a:bodyPr wrap="square" rtlCol="0">
            <a:spAutoFit/>
          </a:bodyPr>
          <a:lstStyle/>
          <a:p>
            <a:pPr algn="r"/>
            <a:r>
              <a:rPr lang="en-US" sz="800" dirty="0" smtClean="0"/>
              <a:t>Source of photos: OSHA</a:t>
            </a:r>
            <a:endParaRPr lang="en-US" sz="800" dirty="0"/>
          </a:p>
        </p:txBody>
      </p:sp>
    </p:spTree>
    <p:extLst>
      <p:ext uri="{BB962C8B-B14F-4D97-AF65-F5344CB8AC3E}">
        <p14:creationId xmlns:p14="http://schemas.microsoft.com/office/powerpoint/2010/main" val="515350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Introduction</a:t>
            </a:r>
            <a:endParaRPr lang="en-US" dirty="0"/>
          </a:p>
        </p:txBody>
      </p:sp>
      <p:sp>
        <p:nvSpPr>
          <p:cNvPr id="4" name="Content Placeholder 3"/>
          <p:cNvSpPr>
            <a:spLocks noGrp="1"/>
          </p:cNvSpPr>
          <p:nvPr>
            <p:ph idx="1"/>
          </p:nvPr>
        </p:nvSpPr>
        <p:spPr>
          <a:xfrm>
            <a:off x="838200" y="990600"/>
            <a:ext cx="7848600" cy="4953001"/>
          </a:xfrm>
        </p:spPr>
        <p:txBody>
          <a:bodyPr/>
          <a:lstStyle/>
          <a:p>
            <a:pPr marL="0" lvl="0" indent="0">
              <a:buNone/>
            </a:pPr>
            <a:r>
              <a:rPr lang="en-US" dirty="0" smtClean="0"/>
              <a:t>Lesson objectives:</a:t>
            </a:r>
          </a:p>
          <a:p>
            <a:pPr marL="457200" lvl="0" indent="-457200">
              <a:buFont typeface="+mj-lt"/>
              <a:buAutoNum type="arabicPeriod"/>
            </a:pPr>
            <a:r>
              <a:rPr lang="en-US" sz="2800" dirty="0" smtClean="0"/>
              <a:t>Identify types of hazardous </a:t>
            </a:r>
            <a:r>
              <a:rPr lang="en-US" sz="2800" dirty="0"/>
              <a:t>materials </a:t>
            </a:r>
            <a:r>
              <a:rPr lang="en-US" sz="2800" dirty="0" smtClean="0"/>
              <a:t>and how exposures can occur.</a:t>
            </a:r>
            <a:endParaRPr lang="en-US" sz="2800" dirty="0"/>
          </a:p>
          <a:p>
            <a:pPr marL="457200" lvl="0" indent="-457200">
              <a:buFont typeface="+mj-lt"/>
              <a:buAutoNum type="arabicPeriod"/>
            </a:pPr>
            <a:r>
              <a:rPr lang="en-US" sz="2800" dirty="0"/>
              <a:t>Identify hazards </a:t>
            </a:r>
            <a:r>
              <a:rPr lang="en-US" sz="2800" dirty="0" smtClean="0"/>
              <a:t>associated </a:t>
            </a:r>
            <a:r>
              <a:rPr lang="en-US" sz="2800" dirty="0"/>
              <a:t>with hazardous materials, including injuries that may occur.</a:t>
            </a:r>
          </a:p>
          <a:p>
            <a:pPr marL="457200" lvl="0" indent="-457200">
              <a:buFont typeface="+mj-lt"/>
              <a:buAutoNum type="arabicPeriod"/>
            </a:pPr>
            <a:r>
              <a:rPr lang="en-US" sz="2800" dirty="0"/>
              <a:t>Describe methods for eliminating physical hazards of hazardous materials.</a:t>
            </a:r>
          </a:p>
          <a:p>
            <a:pPr marL="457200" lvl="0" indent="-457200">
              <a:buFont typeface="+mj-lt"/>
              <a:buAutoNum type="arabicPeriod"/>
            </a:pPr>
            <a:r>
              <a:rPr lang="en-US" sz="2800" dirty="0"/>
              <a:t>Describe methods for eliminating health hazards of hazardous materials.</a:t>
            </a:r>
          </a:p>
        </p:txBody>
      </p:sp>
    </p:spTree>
    <p:extLst>
      <p:ext uri="{BB962C8B-B14F-4D97-AF65-F5344CB8AC3E}">
        <p14:creationId xmlns:p14="http://schemas.microsoft.com/office/powerpoint/2010/main" val="1381192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Controlling Physical </a:t>
            </a:r>
            <a:r>
              <a:rPr lang="en-US" dirty="0"/>
              <a:t>Hazards</a:t>
            </a:r>
          </a:p>
        </p:txBody>
      </p:sp>
      <p:pic>
        <p:nvPicPr>
          <p:cNvPr id="4" name="Picture 3" title="hierarchy of contr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844" y="1143000"/>
            <a:ext cx="6828312" cy="4572000"/>
          </a:xfrm>
          <a:prstGeom prst="rect">
            <a:avLst/>
          </a:prstGeom>
          <a:ln>
            <a:solidFill>
              <a:schemeClr val="tx1"/>
            </a:solidFill>
          </a:ln>
        </p:spPr>
      </p:pic>
      <p:sp>
        <p:nvSpPr>
          <p:cNvPr id="7" name="TextBox 6"/>
          <p:cNvSpPr txBox="1"/>
          <p:nvPr/>
        </p:nvSpPr>
        <p:spPr>
          <a:xfrm>
            <a:off x="6321479" y="5715000"/>
            <a:ext cx="1664677" cy="215444"/>
          </a:xfrm>
          <a:prstGeom prst="rect">
            <a:avLst/>
          </a:prstGeom>
          <a:noFill/>
        </p:spPr>
        <p:txBody>
          <a:bodyPr wrap="square" rtlCol="0">
            <a:spAutoFit/>
          </a:bodyPr>
          <a:lstStyle/>
          <a:p>
            <a:pPr algn="r"/>
            <a:r>
              <a:rPr lang="en-US" sz="800" dirty="0" smtClean="0"/>
              <a:t>Source: NIOSH</a:t>
            </a:r>
            <a:endParaRPr lang="en-US" sz="800" dirty="0"/>
          </a:p>
        </p:txBody>
      </p:sp>
    </p:spTree>
    <p:extLst>
      <p:ext uri="{BB962C8B-B14F-4D97-AF65-F5344CB8AC3E}">
        <p14:creationId xmlns:p14="http://schemas.microsoft.com/office/powerpoint/2010/main" val="1384916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5334" y="1295401"/>
            <a:ext cx="7315200" cy="2133600"/>
          </a:xfrm>
        </p:spPr>
        <p:txBody>
          <a:bodyPr/>
          <a:lstStyle/>
          <a:p>
            <a:pPr marL="0" indent="0">
              <a:buNone/>
            </a:pPr>
            <a:r>
              <a:rPr lang="en-US" dirty="0" smtClean="0"/>
              <a:t>Compressed gases:</a:t>
            </a:r>
          </a:p>
          <a:p>
            <a:r>
              <a:rPr lang="en-US" sz="2800" dirty="0" smtClean="0"/>
              <a:t>Compressed </a:t>
            </a:r>
            <a:r>
              <a:rPr lang="en-US" sz="2800" dirty="0"/>
              <a:t>gas cylinders shall be in a safe condition to the extent that this can be determined by visual inspection. </a:t>
            </a:r>
          </a:p>
        </p:txBody>
      </p:sp>
      <p:sp>
        <p:nvSpPr>
          <p:cNvPr id="5" name="Title 1"/>
          <p:cNvSpPr>
            <a:spLocks noGrp="1"/>
          </p:cNvSpPr>
          <p:nvPr>
            <p:ph type="title"/>
          </p:nvPr>
        </p:nvSpPr>
        <p:spPr>
          <a:xfrm>
            <a:off x="457200" y="152400"/>
            <a:ext cx="8229600" cy="838200"/>
          </a:xfrm>
        </p:spPr>
        <p:txBody>
          <a:bodyPr/>
          <a:lstStyle/>
          <a:p>
            <a:r>
              <a:rPr lang="en-US" dirty="0" smtClean="0"/>
              <a:t>Controlling </a:t>
            </a:r>
            <a:r>
              <a:rPr lang="en-US" dirty="0"/>
              <a:t>Physical Hazards</a:t>
            </a:r>
          </a:p>
        </p:txBody>
      </p:sp>
      <p:pic>
        <p:nvPicPr>
          <p:cNvPr id="6" name="Picture 5" title="hazard storag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19214" y="3453493"/>
            <a:ext cx="3510386" cy="2362201"/>
          </a:xfrm>
          <a:prstGeom prst="rect">
            <a:avLst/>
          </a:prstGeom>
          <a:ln>
            <a:solidFill>
              <a:schemeClr val="tx1"/>
            </a:solidFill>
          </a:ln>
        </p:spPr>
      </p:pic>
      <p:sp>
        <p:nvSpPr>
          <p:cNvPr id="9" name="TextBox 8"/>
          <p:cNvSpPr txBox="1"/>
          <p:nvPr/>
        </p:nvSpPr>
        <p:spPr>
          <a:xfrm>
            <a:off x="3733800" y="5912079"/>
            <a:ext cx="1472682"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10" name="Picture 9" title="hazardous materials in tank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300" y="3477987"/>
            <a:ext cx="1295400" cy="2313214"/>
          </a:xfrm>
          <a:prstGeom prst="rect">
            <a:avLst/>
          </a:prstGeom>
          <a:ln>
            <a:solidFill>
              <a:schemeClr val="tx1"/>
            </a:solidFill>
          </a:ln>
        </p:spPr>
      </p:pic>
    </p:spTree>
    <p:extLst>
      <p:ext uri="{BB962C8B-B14F-4D97-AF65-F5344CB8AC3E}">
        <p14:creationId xmlns:p14="http://schemas.microsoft.com/office/powerpoint/2010/main" val="3164029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19200"/>
            <a:ext cx="4419600" cy="3965746"/>
          </a:xfrm>
        </p:spPr>
        <p:txBody>
          <a:bodyPr/>
          <a:lstStyle/>
          <a:p>
            <a:pPr marL="0" indent="0">
              <a:buNone/>
            </a:pPr>
            <a:r>
              <a:rPr lang="en-US" dirty="0" smtClean="0"/>
              <a:t>Safety can:</a:t>
            </a:r>
          </a:p>
          <a:p>
            <a:r>
              <a:rPr lang="en-US" sz="2800" dirty="0" smtClean="0"/>
              <a:t>Not more than </a:t>
            </a:r>
            <a:br>
              <a:rPr lang="en-US" sz="2800" dirty="0" smtClean="0"/>
            </a:br>
            <a:r>
              <a:rPr lang="en-US" sz="2800" dirty="0" smtClean="0"/>
              <a:t>5 gallons capacity</a:t>
            </a:r>
          </a:p>
          <a:p>
            <a:r>
              <a:rPr lang="en-US" sz="2800" dirty="0" smtClean="0"/>
              <a:t>Spring-closing lid</a:t>
            </a:r>
          </a:p>
          <a:p>
            <a:r>
              <a:rPr lang="en-US" sz="2800" dirty="0" smtClean="0"/>
              <a:t>Designed to relieve internal pressure when subjected to fire.</a:t>
            </a:r>
            <a:endParaRPr lang="en-US" sz="2800" dirty="0"/>
          </a:p>
        </p:txBody>
      </p:sp>
      <p:sp>
        <p:nvSpPr>
          <p:cNvPr id="5" name="Title 1"/>
          <p:cNvSpPr>
            <a:spLocks noGrp="1"/>
          </p:cNvSpPr>
          <p:nvPr>
            <p:ph type="title"/>
          </p:nvPr>
        </p:nvSpPr>
        <p:spPr>
          <a:xfrm>
            <a:off x="457200" y="152400"/>
            <a:ext cx="8229600" cy="838200"/>
          </a:xfrm>
        </p:spPr>
        <p:txBody>
          <a:bodyPr/>
          <a:lstStyle/>
          <a:p>
            <a:r>
              <a:rPr lang="en-US" dirty="0" smtClean="0"/>
              <a:t>Controlling </a:t>
            </a:r>
            <a:r>
              <a:rPr lang="en-US" dirty="0"/>
              <a:t>Physical Hazards</a:t>
            </a:r>
          </a:p>
        </p:txBody>
      </p:sp>
      <p:pic>
        <p:nvPicPr>
          <p:cNvPr id="6" name="Picture 3" title="hazardous can"/>
          <p:cNvPicPr>
            <a:picLocks noChangeArrowheads="1"/>
          </p:cNvPicPr>
          <p:nvPr/>
        </p:nvPicPr>
        <p:blipFill rotWithShape="1">
          <a:blip r:embed="rId3" cstate="print">
            <a:extLst>
              <a:ext uri="{28A0092B-C50C-407E-A947-70E740481C1C}">
                <a14:useLocalDpi xmlns:a14="http://schemas.microsoft.com/office/drawing/2010/main" val="0"/>
              </a:ext>
            </a:extLst>
          </a:blip>
          <a:srcRect r="19445" b="2716"/>
          <a:stretch/>
        </p:blipFill>
        <p:spPr bwMode="auto">
          <a:xfrm>
            <a:off x="5791200" y="1219200"/>
            <a:ext cx="2233433" cy="220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descr="S:\flamearrestor.jpg" title="inside of a safety c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544992"/>
            <a:ext cx="2233433" cy="22347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51951" y="5798604"/>
            <a:ext cx="1472682" cy="215444"/>
          </a:xfrm>
          <a:prstGeom prst="rect">
            <a:avLst/>
          </a:prstGeom>
          <a:noFill/>
        </p:spPr>
        <p:txBody>
          <a:bodyPr wrap="square" rtlCol="0">
            <a:spAutoFit/>
          </a:bodyPr>
          <a:lstStyle/>
          <a:p>
            <a:pPr algn="r"/>
            <a:r>
              <a:rPr lang="en-US" sz="800" dirty="0" smtClean="0"/>
              <a:t>Source of photos: OSHA</a:t>
            </a:r>
            <a:endParaRPr lang="en-US" sz="800" dirty="0"/>
          </a:p>
        </p:txBody>
      </p:sp>
    </p:spTree>
    <p:extLst>
      <p:ext uri="{BB962C8B-B14F-4D97-AF65-F5344CB8AC3E}">
        <p14:creationId xmlns:p14="http://schemas.microsoft.com/office/powerpoint/2010/main" val="1006101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04376"/>
            <a:ext cx="5715000" cy="4495801"/>
          </a:xfrm>
        </p:spPr>
        <p:txBody>
          <a:bodyPr/>
          <a:lstStyle/>
          <a:p>
            <a:pPr marL="0" indent="0">
              <a:buNone/>
            </a:pPr>
            <a:r>
              <a:rPr lang="en-US" dirty="0" smtClean="0"/>
              <a:t>Cabinets:</a:t>
            </a:r>
          </a:p>
          <a:p>
            <a:r>
              <a:rPr lang="en-US" sz="2800" dirty="0" smtClean="0"/>
              <a:t>Not more than 60 gallons </a:t>
            </a:r>
            <a:br>
              <a:rPr lang="en-US" sz="2800" dirty="0" smtClean="0"/>
            </a:br>
            <a:r>
              <a:rPr lang="en-US" sz="2800" dirty="0" smtClean="0"/>
              <a:t>of Category 1, 2, or 3 </a:t>
            </a:r>
            <a:br>
              <a:rPr lang="en-US" sz="2800" dirty="0" smtClean="0"/>
            </a:br>
            <a:r>
              <a:rPr lang="en-US" sz="2800" dirty="0" smtClean="0"/>
              <a:t>flammable liquids, nor </a:t>
            </a:r>
            <a:br>
              <a:rPr lang="en-US" sz="2800" dirty="0" smtClean="0"/>
            </a:br>
            <a:r>
              <a:rPr lang="en-US" sz="2800" dirty="0" smtClean="0"/>
              <a:t>more than 120 gallons of Category 4 flammable liquids.</a:t>
            </a:r>
          </a:p>
          <a:p>
            <a:r>
              <a:rPr lang="en-US" sz="2800" dirty="0" smtClean="0"/>
              <a:t>Suitable fire control devices shall be available at locations where flammable liquids are stored.</a:t>
            </a:r>
            <a:endParaRPr lang="en-US" sz="2800" dirty="0"/>
          </a:p>
        </p:txBody>
      </p:sp>
      <p:sp>
        <p:nvSpPr>
          <p:cNvPr id="5" name="Title 1"/>
          <p:cNvSpPr>
            <a:spLocks noGrp="1"/>
          </p:cNvSpPr>
          <p:nvPr>
            <p:ph type="title"/>
          </p:nvPr>
        </p:nvSpPr>
        <p:spPr>
          <a:xfrm>
            <a:off x="457200" y="152400"/>
            <a:ext cx="8229600" cy="838200"/>
          </a:xfrm>
        </p:spPr>
        <p:txBody>
          <a:bodyPr/>
          <a:lstStyle/>
          <a:p>
            <a:r>
              <a:rPr lang="en-US" dirty="0" smtClean="0"/>
              <a:t>Controlling </a:t>
            </a:r>
            <a:r>
              <a:rPr lang="en-US" dirty="0"/>
              <a:t>Physical Hazards</a:t>
            </a:r>
          </a:p>
        </p:txBody>
      </p:sp>
      <p:pic>
        <p:nvPicPr>
          <p:cNvPr id="6" name="Picture 5" title="hazardous materials storage lock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295400"/>
            <a:ext cx="2426269" cy="2438400"/>
          </a:xfrm>
          <a:prstGeom prst="rect">
            <a:avLst/>
          </a:prstGeom>
          <a:ln>
            <a:solidFill>
              <a:schemeClr val="tx1"/>
            </a:solidFill>
          </a:ln>
        </p:spPr>
      </p:pic>
      <p:pic>
        <p:nvPicPr>
          <p:cNvPr id="8" name="Picture 7" title="fire extingusih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4674" y="3932497"/>
            <a:ext cx="1201395" cy="1970288"/>
          </a:xfrm>
          <a:prstGeom prst="rect">
            <a:avLst/>
          </a:prstGeom>
          <a:ln>
            <a:solidFill>
              <a:schemeClr val="tx1"/>
            </a:solidFill>
          </a:ln>
        </p:spPr>
      </p:pic>
      <p:sp>
        <p:nvSpPr>
          <p:cNvPr id="9" name="TextBox 8"/>
          <p:cNvSpPr txBox="1"/>
          <p:nvPr/>
        </p:nvSpPr>
        <p:spPr>
          <a:xfrm>
            <a:off x="5782023" y="5746610"/>
            <a:ext cx="1472682" cy="215444"/>
          </a:xfrm>
          <a:prstGeom prst="rect">
            <a:avLst/>
          </a:prstGeom>
          <a:noFill/>
        </p:spPr>
        <p:txBody>
          <a:bodyPr wrap="square" rtlCol="0">
            <a:spAutoFit/>
          </a:bodyPr>
          <a:lstStyle/>
          <a:p>
            <a:pPr algn="r"/>
            <a:r>
              <a:rPr lang="en-US" sz="800" dirty="0" smtClean="0"/>
              <a:t>Source of photos: OSHA</a:t>
            </a:r>
            <a:endParaRPr lang="en-US" sz="800" dirty="0"/>
          </a:p>
        </p:txBody>
      </p:sp>
    </p:spTree>
    <p:extLst>
      <p:ext uri="{BB962C8B-B14F-4D97-AF65-F5344CB8AC3E}">
        <p14:creationId xmlns:p14="http://schemas.microsoft.com/office/powerpoint/2010/main" val="3827327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95400"/>
            <a:ext cx="7315200" cy="3352800"/>
          </a:xfrm>
        </p:spPr>
        <p:txBody>
          <a:bodyPr/>
          <a:lstStyle/>
          <a:p>
            <a:pPr marL="0" indent="0">
              <a:buNone/>
            </a:pPr>
            <a:r>
              <a:rPr lang="en-US" dirty="0" smtClean="0"/>
              <a:t>Ventilation:</a:t>
            </a:r>
          </a:p>
          <a:p>
            <a:r>
              <a:rPr lang="en-US" sz="2800" dirty="0" smtClean="0"/>
              <a:t>Category </a:t>
            </a:r>
            <a:r>
              <a:rPr lang="en-US" sz="2800" dirty="0"/>
              <a:t>1 or 2 flammable liquids, or Category 3 flammable liquids with a flashpoint below 100 °F (37.8 °C), shall be ventilated at a rate of not less than 1 cubic foot per minute per square foot of solid floor area.</a:t>
            </a:r>
          </a:p>
        </p:txBody>
      </p:sp>
      <p:sp>
        <p:nvSpPr>
          <p:cNvPr id="5" name="Title 1"/>
          <p:cNvSpPr>
            <a:spLocks noGrp="1"/>
          </p:cNvSpPr>
          <p:nvPr>
            <p:ph type="title"/>
          </p:nvPr>
        </p:nvSpPr>
        <p:spPr>
          <a:xfrm>
            <a:off x="457200" y="152400"/>
            <a:ext cx="8229600" cy="838200"/>
          </a:xfrm>
        </p:spPr>
        <p:txBody>
          <a:bodyPr/>
          <a:lstStyle/>
          <a:p>
            <a:r>
              <a:rPr lang="en-US" dirty="0" smtClean="0"/>
              <a:t>Controlling </a:t>
            </a:r>
            <a:r>
              <a:rPr lang="en-US" dirty="0"/>
              <a:t>Physical Hazards</a:t>
            </a:r>
          </a:p>
        </p:txBody>
      </p:sp>
    </p:spTree>
    <p:extLst>
      <p:ext uri="{BB962C8B-B14F-4D97-AF65-F5344CB8AC3E}">
        <p14:creationId xmlns:p14="http://schemas.microsoft.com/office/powerpoint/2010/main" val="1542752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495801"/>
          </a:xfrm>
        </p:spPr>
        <p:txBody>
          <a:bodyPr/>
          <a:lstStyle/>
          <a:p>
            <a:pPr marL="0" indent="0">
              <a:buNone/>
            </a:pPr>
            <a:r>
              <a:rPr lang="en-US" dirty="0" smtClean="0"/>
              <a:t>Explosion-proof apparatus:</a:t>
            </a:r>
          </a:p>
          <a:p>
            <a:r>
              <a:rPr lang="en-US" sz="2800" dirty="0" smtClean="0"/>
              <a:t>Apparatus </a:t>
            </a:r>
            <a:r>
              <a:rPr lang="en-US" sz="2800" dirty="0"/>
              <a:t>enclosed in a case that is capable of withstanding an explosion of a specified gas or vapor that may occur within it and of preventing the ignition of a specified gas or vapor surrounding the enclosure by sparks, flashes or explosion of the gas or vapor within, and that operates at such an external temperature that it will not ignite a surrounding flammable atmosphere</a:t>
            </a:r>
            <a:r>
              <a:rPr lang="en-US" sz="2800" dirty="0" smtClean="0"/>
              <a:t>.</a:t>
            </a:r>
            <a:endParaRPr lang="en-US" sz="2800" dirty="0"/>
          </a:p>
        </p:txBody>
      </p:sp>
      <p:sp>
        <p:nvSpPr>
          <p:cNvPr id="5" name="Title 1"/>
          <p:cNvSpPr>
            <a:spLocks noGrp="1"/>
          </p:cNvSpPr>
          <p:nvPr>
            <p:ph type="title"/>
          </p:nvPr>
        </p:nvSpPr>
        <p:spPr>
          <a:xfrm>
            <a:off x="457200" y="152400"/>
            <a:ext cx="8229600" cy="838200"/>
          </a:xfrm>
        </p:spPr>
        <p:txBody>
          <a:bodyPr/>
          <a:lstStyle/>
          <a:p>
            <a:r>
              <a:rPr lang="en-US" dirty="0" smtClean="0"/>
              <a:t>Controlling </a:t>
            </a:r>
            <a:r>
              <a:rPr lang="en-US" dirty="0"/>
              <a:t>Physical Hazards</a:t>
            </a:r>
          </a:p>
        </p:txBody>
      </p:sp>
    </p:spTree>
    <p:extLst>
      <p:ext uri="{BB962C8B-B14F-4D97-AF65-F5344CB8AC3E}">
        <p14:creationId xmlns:p14="http://schemas.microsoft.com/office/powerpoint/2010/main" val="391064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4348"/>
            <a:ext cx="5029200" cy="4928614"/>
          </a:xfrm>
        </p:spPr>
        <p:txBody>
          <a:bodyPr/>
          <a:lstStyle/>
          <a:p>
            <a:pPr marL="0" indent="0">
              <a:buNone/>
            </a:pPr>
            <a:r>
              <a:rPr lang="en-US" dirty="0" smtClean="0">
                <a:ea typeface="Tahoma" panose="020B0604030504040204" pitchFamily="34" charset="0"/>
              </a:rPr>
              <a:t>Grounding:</a:t>
            </a:r>
          </a:p>
          <a:p>
            <a:r>
              <a:rPr lang="en-US" sz="2800" dirty="0" smtClean="0">
                <a:ea typeface="Tahoma" panose="020B0604030504040204" pitchFamily="34" charset="0"/>
              </a:rPr>
              <a:t>Category </a:t>
            </a:r>
            <a:r>
              <a:rPr lang="en-US" sz="2800" dirty="0">
                <a:ea typeface="Tahoma" panose="020B0604030504040204" pitchFamily="34" charset="0"/>
              </a:rPr>
              <a:t>1 or 2 flammable liquids, or Category 3 flammable liquids with a flashpoint below 100 °F (37.8 °C), shall not be dispensed into containers unless the nozzle and container are electrically interconnected. </a:t>
            </a:r>
            <a:endParaRPr lang="en-US" sz="2800" dirty="0"/>
          </a:p>
        </p:txBody>
      </p:sp>
      <p:sp>
        <p:nvSpPr>
          <p:cNvPr id="5" name="Title 1"/>
          <p:cNvSpPr>
            <a:spLocks noGrp="1"/>
          </p:cNvSpPr>
          <p:nvPr>
            <p:ph type="title"/>
          </p:nvPr>
        </p:nvSpPr>
        <p:spPr>
          <a:xfrm>
            <a:off x="457200" y="152400"/>
            <a:ext cx="8229600" cy="838200"/>
          </a:xfrm>
        </p:spPr>
        <p:txBody>
          <a:bodyPr/>
          <a:lstStyle/>
          <a:p>
            <a:r>
              <a:rPr lang="en-US" dirty="0" smtClean="0"/>
              <a:t>Controlling </a:t>
            </a:r>
            <a:r>
              <a:rPr lang="en-US" dirty="0"/>
              <a:t>Physical Hazards</a:t>
            </a:r>
          </a:p>
        </p:txBody>
      </p:sp>
      <p:pic>
        <p:nvPicPr>
          <p:cNvPr id="6" name="Picture 6" descr="C:\Temp\bondgrd.WMF" title="can nozzle"/>
          <p:cNvPicPr>
            <a:picLocks noChangeAspect="1" noChangeArrowheads="1"/>
          </p:cNvPicPr>
          <p:nvPr/>
        </p:nvPicPr>
        <p:blipFill>
          <a:blip r:embed="rId3">
            <a:extLst>
              <a:ext uri="{28A0092B-C50C-407E-A947-70E740481C1C}">
                <a14:useLocalDpi xmlns:a14="http://schemas.microsoft.com/office/drawing/2010/main" val="0"/>
              </a:ext>
            </a:extLst>
          </a:blip>
          <a:srcRect t="-8798"/>
          <a:stretch>
            <a:fillRect/>
          </a:stretch>
        </p:blipFill>
        <p:spPr bwMode="auto">
          <a:xfrm>
            <a:off x="5438150" y="3733800"/>
            <a:ext cx="3133725" cy="1884362"/>
          </a:xfrm>
          <a:prstGeom prst="rect">
            <a:avLst/>
          </a:prstGeom>
          <a:solidFill>
            <a:srgbClr val="FFFFFF"/>
          </a:solidFill>
          <a:ln>
            <a:solidFill>
              <a:schemeClr val="tx1"/>
            </a:solidFill>
          </a:ln>
        </p:spPr>
      </p:pic>
      <p:pic>
        <p:nvPicPr>
          <p:cNvPr id="7" name="Picture 5" descr="S:\faucet dispensing.jpg" title="safety c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1053388"/>
            <a:ext cx="1637675" cy="24570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36668" y="5841506"/>
            <a:ext cx="1472682" cy="215444"/>
          </a:xfrm>
          <a:prstGeom prst="rect">
            <a:avLst/>
          </a:prstGeom>
          <a:noFill/>
        </p:spPr>
        <p:txBody>
          <a:bodyPr wrap="square" rtlCol="0">
            <a:spAutoFit/>
          </a:bodyPr>
          <a:lstStyle/>
          <a:p>
            <a:pPr algn="r"/>
            <a:r>
              <a:rPr lang="en-US" sz="800" dirty="0" smtClean="0"/>
              <a:t>Source of graphics: OSHA</a:t>
            </a:r>
            <a:endParaRPr lang="en-US" sz="800" dirty="0"/>
          </a:p>
        </p:txBody>
      </p:sp>
    </p:spTree>
    <p:extLst>
      <p:ext uri="{BB962C8B-B14F-4D97-AF65-F5344CB8AC3E}">
        <p14:creationId xmlns:p14="http://schemas.microsoft.com/office/powerpoint/2010/main" val="3015441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ea typeface="Tahoma" panose="020B0604030504040204" pitchFamily="34" charset="0"/>
              </a:rPr>
              <a:t>Intrinsically safe:</a:t>
            </a:r>
          </a:p>
          <a:p>
            <a:r>
              <a:rPr lang="en-US" sz="2800" dirty="0" smtClean="0">
                <a:ea typeface="Tahoma" panose="020B0604030504040204" pitchFamily="34" charset="0"/>
              </a:rPr>
              <a:t>An </a:t>
            </a:r>
            <a:r>
              <a:rPr lang="en-US" sz="2800" dirty="0">
                <a:ea typeface="Tahoma" panose="020B0604030504040204" pitchFamily="34" charset="0"/>
              </a:rPr>
              <a:t>apparatus/equipment in which all the circuits in which any spark or thermal effect is incapable of causing ignition of a mixture of flammable or combustible material in </a:t>
            </a:r>
            <a:r>
              <a:rPr lang="en-US" sz="2800" dirty="0" smtClean="0">
                <a:ea typeface="Tahoma" panose="020B0604030504040204" pitchFamily="34" charset="0"/>
              </a:rPr>
              <a:t>air. </a:t>
            </a:r>
            <a:endParaRPr lang="en-US" sz="2800" dirty="0"/>
          </a:p>
        </p:txBody>
      </p:sp>
      <p:sp>
        <p:nvSpPr>
          <p:cNvPr id="5" name="Title 1"/>
          <p:cNvSpPr>
            <a:spLocks noGrp="1"/>
          </p:cNvSpPr>
          <p:nvPr>
            <p:ph type="title"/>
          </p:nvPr>
        </p:nvSpPr>
        <p:spPr>
          <a:xfrm>
            <a:off x="457200" y="152400"/>
            <a:ext cx="8229600" cy="838200"/>
          </a:xfrm>
        </p:spPr>
        <p:txBody>
          <a:bodyPr/>
          <a:lstStyle/>
          <a:p>
            <a:r>
              <a:rPr lang="en-US" dirty="0" smtClean="0"/>
              <a:t>Controlling </a:t>
            </a:r>
            <a:r>
              <a:rPr lang="en-US" dirty="0"/>
              <a:t>Physical Hazards</a:t>
            </a:r>
          </a:p>
        </p:txBody>
      </p:sp>
    </p:spTree>
    <p:extLst>
      <p:ext uri="{BB962C8B-B14F-4D97-AF65-F5344CB8AC3E}">
        <p14:creationId xmlns:p14="http://schemas.microsoft.com/office/powerpoint/2010/main" val="1979687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Controlling Health </a:t>
            </a:r>
            <a:r>
              <a:rPr lang="en-US" dirty="0"/>
              <a:t>Hazards</a:t>
            </a:r>
          </a:p>
        </p:txBody>
      </p:sp>
      <p:pic>
        <p:nvPicPr>
          <p:cNvPr id="7" name="Picture 6" title="hierarchy of contr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844" y="1143000"/>
            <a:ext cx="6828312" cy="4572000"/>
          </a:xfrm>
          <a:prstGeom prst="rect">
            <a:avLst/>
          </a:prstGeom>
          <a:ln>
            <a:solidFill>
              <a:schemeClr val="tx1"/>
            </a:solidFill>
          </a:ln>
        </p:spPr>
      </p:pic>
      <p:sp>
        <p:nvSpPr>
          <p:cNvPr id="8" name="TextBox 7"/>
          <p:cNvSpPr txBox="1"/>
          <p:nvPr/>
        </p:nvSpPr>
        <p:spPr>
          <a:xfrm>
            <a:off x="6321479" y="5715000"/>
            <a:ext cx="1664677" cy="215444"/>
          </a:xfrm>
          <a:prstGeom prst="rect">
            <a:avLst/>
          </a:prstGeom>
          <a:noFill/>
        </p:spPr>
        <p:txBody>
          <a:bodyPr wrap="square" rtlCol="0">
            <a:spAutoFit/>
          </a:bodyPr>
          <a:lstStyle/>
          <a:p>
            <a:pPr algn="r"/>
            <a:r>
              <a:rPr lang="en-US" sz="800" dirty="0" smtClean="0"/>
              <a:t>Source: NIOSH</a:t>
            </a:r>
            <a:endParaRPr lang="en-US" sz="800" dirty="0"/>
          </a:p>
        </p:txBody>
      </p:sp>
    </p:spTree>
    <p:extLst>
      <p:ext uri="{BB962C8B-B14F-4D97-AF65-F5344CB8AC3E}">
        <p14:creationId xmlns:p14="http://schemas.microsoft.com/office/powerpoint/2010/main" val="1074056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Controlling Health </a:t>
            </a:r>
            <a:r>
              <a:rPr lang="en-US" dirty="0"/>
              <a:t>Hazards</a:t>
            </a:r>
          </a:p>
        </p:txBody>
      </p:sp>
      <p:sp>
        <p:nvSpPr>
          <p:cNvPr id="8" name="TextBox 7"/>
          <p:cNvSpPr txBox="1"/>
          <p:nvPr/>
        </p:nvSpPr>
        <p:spPr>
          <a:xfrm>
            <a:off x="6469953" y="5718132"/>
            <a:ext cx="1664677" cy="215444"/>
          </a:xfrm>
          <a:prstGeom prst="rect">
            <a:avLst/>
          </a:prstGeom>
          <a:noFill/>
        </p:spPr>
        <p:txBody>
          <a:bodyPr wrap="square" rtlCol="0">
            <a:spAutoFit/>
          </a:bodyPr>
          <a:lstStyle/>
          <a:p>
            <a:pPr algn="r"/>
            <a:r>
              <a:rPr lang="en-US" sz="800" dirty="0" smtClean="0"/>
              <a:t>Source: OSHA</a:t>
            </a:r>
            <a:endParaRPr lang="en-US" sz="800" dirty="0"/>
          </a:p>
        </p:txBody>
      </p:sp>
      <p:pic>
        <p:nvPicPr>
          <p:cNvPr id="3" name="Picture 2" title="controlling health hazardo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862" y="990600"/>
            <a:ext cx="5095430" cy="4939844"/>
          </a:xfrm>
          <a:prstGeom prst="rect">
            <a:avLst/>
          </a:prstGeom>
          <a:ln>
            <a:solidFill>
              <a:schemeClr val="tx1"/>
            </a:solidFill>
          </a:ln>
        </p:spPr>
      </p:pic>
    </p:spTree>
    <p:extLst>
      <p:ext uri="{BB962C8B-B14F-4D97-AF65-F5344CB8AC3E}">
        <p14:creationId xmlns:p14="http://schemas.microsoft.com/office/powerpoint/2010/main" val="297352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it for you?</a:t>
            </a:r>
            <a:endParaRPr lang="en-US" dirty="0"/>
          </a:p>
        </p:txBody>
      </p:sp>
      <p:pic>
        <p:nvPicPr>
          <p:cNvPr id="3" name="Picture 2" title="Picture of shad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1855" y="971550"/>
            <a:ext cx="6553200" cy="4914900"/>
          </a:xfrm>
          <a:prstGeom prst="rect">
            <a:avLst/>
          </a:prstGeom>
          <a:ln>
            <a:solidFill>
              <a:schemeClr val="tx1"/>
            </a:solidFill>
          </a:ln>
        </p:spPr>
      </p:pic>
      <p:sp>
        <p:nvSpPr>
          <p:cNvPr id="4" name="TextBox 3"/>
          <p:cNvSpPr txBox="1"/>
          <p:nvPr/>
        </p:nvSpPr>
        <p:spPr>
          <a:xfrm>
            <a:off x="1190739" y="5845825"/>
            <a:ext cx="2635658" cy="215444"/>
          </a:xfrm>
          <a:prstGeom prst="rect">
            <a:avLst/>
          </a:prstGeom>
          <a:noFill/>
        </p:spPr>
        <p:txBody>
          <a:bodyPr wrap="none" rtlCol="0">
            <a:spAutoFit/>
          </a:bodyPr>
          <a:lstStyle/>
          <a:p>
            <a:r>
              <a:rPr lang="en-US" sz="800" dirty="0" smtClean="0"/>
              <a:t>Source: Construction Safety Council, used with permission.</a:t>
            </a:r>
            <a:endParaRPr lang="en-US" sz="800" dirty="0"/>
          </a:p>
        </p:txBody>
      </p:sp>
    </p:spTree>
    <p:extLst>
      <p:ext uri="{BB962C8B-B14F-4D97-AF65-F5344CB8AC3E}">
        <p14:creationId xmlns:p14="http://schemas.microsoft.com/office/powerpoint/2010/main" val="425140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Controlling Health </a:t>
            </a:r>
            <a:r>
              <a:rPr lang="en-US" dirty="0"/>
              <a:t>Hazards</a:t>
            </a:r>
          </a:p>
        </p:txBody>
      </p:sp>
      <p:pic>
        <p:nvPicPr>
          <p:cNvPr id="7" name="Picture 6" title="engineering contr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844" y="1143000"/>
            <a:ext cx="6828312" cy="4572000"/>
          </a:xfrm>
          <a:prstGeom prst="rect">
            <a:avLst/>
          </a:prstGeom>
          <a:ln>
            <a:solidFill>
              <a:schemeClr val="tx1"/>
            </a:solidFill>
          </a:ln>
        </p:spPr>
      </p:pic>
      <p:sp>
        <p:nvSpPr>
          <p:cNvPr id="8" name="TextBox 7"/>
          <p:cNvSpPr txBox="1"/>
          <p:nvPr/>
        </p:nvSpPr>
        <p:spPr>
          <a:xfrm>
            <a:off x="6321479" y="5715000"/>
            <a:ext cx="1664677" cy="215444"/>
          </a:xfrm>
          <a:prstGeom prst="rect">
            <a:avLst/>
          </a:prstGeom>
          <a:noFill/>
        </p:spPr>
        <p:txBody>
          <a:bodyPr wrap="square" rtlCol="0">
            <a:spAutoFit/>
          </a:bodyPr>
          <a:lstStyle/>
          <a:p>
            <a:pPr algn="r"/>
            <a:r>
              <a:rPr lang="en-US" sz="800" dirty="0" smtClean="0"/>
              <a:t>Source: NIOSH</a:t>
            </a:r>
            <a:endParaRPr lang="en-US" sz="800" dirty="0"/>
          </a:p>
        </p:txBody>
      </p:sp>
      <p:sp>
        <p:nvSpPr>
          <p:cNvPr id="4" name="Frame 3" title="engineering controls"/>
          <p:cNvSpPr/>
          <p:nvPr/>
        </p:nvSpPr>
        <p:spPr>
          <a:xfrm>
            <a:off x="1676400" y="2895600"/>
            <a:ext cx="6019800" cy="1066800"/>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71148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Controlling Health </a:t>
            </a:r>
            <a:r>
              <a:rPr lang="en-US" dirty="0"/>
              <a:t>Hazards</a:t>
            </a:r>
          </a:p>
        </p:txBody>
      </p:sp>
      <p:pic>
        <p:nvPicPr>
          <p:cNvPr id="7" name="Picture 6" title="administrative contr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844" y="1143000"/>
            <a:ext cx="6828312" cy="4572000"/>
          </a:xfrm>
          <a:prstGeom prst="rect">
            <a:avLst/>
          </a:prstGeom>
          <a:ln>
            <a:solidFill>
              <a:schemeClr val="tx1"/>
            </a:solidFill>
          </a:ln>
        </p:spPr>
      </p:pic>
      <p:sp>
        <p:nvSpPr>
          <p:cNvPr id="8" name="TextBox 7"/>
          <p:cNvSpPr txBox="1"/>
          <p:nvPr/>
        </p:nvSpPr>
        <p:spPr>
          <a:xfrm>
            <a:off x="6321479" y="5715000"/>
            <a:ext cx="1664677" cy="215444"/>
          </a:xfrm>
          <a:prstGeom prst="rect">
            <a:avLst/>
          </a:prstGeom>
          <a:noFill/>
        </p:spPr>
        <p:txBody>
          <a:bodyPr wrap="square" rtlCol="0">
            <a:spAutoFit/>
          </a:bodyPr>
          <a:lstStyle/>
          <a:p>
            <a:pPr algn="r"/>
            <a:r>
              <a:rPr lang="en-US" sz="800" dirty="0" smtClean="0"/>
              <a:t>Source: NIOSH</a:t>
            </a:r>
            <a:endParaRPr lang="en-US" sz="800" dirty="0"/>
          </a:p>
        </p:txBody>
      </p:sp>
      <p:sp>
        <p:nvSpPr>
          <p:cNvPr id="4" name="Frame 3" title="administrative controls"/>
          <p:cNvSpPr/>
          <p:nvPr/>
        </p:nvSpPr>
        <p:spPr>
          <a:xfrm>
            <a:off x="1676400" y="3733800"/>
            <a:ext cx="6019800" cy="914400"/>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78996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Controlling Health </a:t>
            </a:r>
            <a:r>
              <a:rPr lang="en-US" dirty="0"/>
              <a:t>Hazards</a:t>
            </a:r>
          </a:p>
        </p:txBody>
      </p:sp>
      <p:pic>
        <p:nvPicPr>
          <p:cNvPr id="7" name="Picture 6" title="PP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844" y="1143000"/>
            <a:ext cx="6828312" cy="4572000"/>
          </a:xfrm>
          <a:prstGeom prst="rect">
            <a:avLst/>
          </a:prstGeom>
          <a:ln>
            <a:solidFill>
              <a:schemeClr val="tx1"/>
            </a:solidFill>
          </a:ln>
        </p:spPr>
      </p:pic>
      <p:sp>
        <p:nvSpPr>
          <p:cNvPr id="8" name="TextBox 7"/>
          <p:cNvSpPr txBox="1"/>
          <p:nvPr/>
        </p:nvSpPr>
        <p:spPr>
          <a:xfrm>
            <a:off x="6321479" y="5715000"/>
            <a:ext cx="1664677" cy="215444"/>
          </a:xfrm>
          <a:prstGeom prst="rect">
            <a:avLst/>
          </a:prstGeom>
          <a:noFill/>
        </p:spPr>
        <p:txBody>
          <a:bodyPr wrap="square" rtlCol="0">
            <a:spAutoFit/>
          </a:bodyPr>
          <a:lstStyle/>
          <a:p>
            <a:pPr algn="r"/>
            <a:r>
              <a:rPr lang="en-US" sz="800" dirty="0" smtClean="0"/>
              <a:t>Source: NIOSH</a:t>
            </a:r>
            <a:endParaRPr lang="en-US" sz="800" dirty="0"/>
          </a:p>
        </p:txBody>
      </p:sp>
      <p:sp>
        <p:nvSpPr>
          <p:cNvPr id="4" name="Frame 3" title="PPE"/>
          <p:cNvSpPr/>
          <p:nvPr/>
        </p:nvSpPr>
        <p:spPr>
          <a:xfrm>
            <a:off x="1752600" y="4343400"/>
            <a:ext cx="6019800" cy="1066800"/>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85624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81099"/>
            <a:ext cx="7772400" cy="4381501"/>
          </a:xfrm>
        </p:spPr>
        <p:txBody>
          <a:bodyPr/>
          <a:lstStyle/>
          <a:p>
            <a:pPr marL="0" indent="0">
              <a:buNone/>
            </a:pPr>
            <a:r>
              <a:rPr lang="en-US" dirty="0" smtClean="0"/>
              <a:t>Process Safety Management (PSM) of highly hazardous chemicals:</a:t>
            </a:r>
          </a:p>
          <a:p>
            <a:r>
              <a:rPr lang="en-US" sz="2800" dirty="0" smtClean="0"/>
              <a:t>Regulations designed to prevent the release of toxic, reactive, flammable and/or explosive chemicals.</a:t>
            </a:r>
          </a:p>
          <a:p>
            <a:r>
              <a:rPr lang="en-US" sz="2800" dirty="0" smtClean="0"/>
              <a:t>Contains a list and threshold limits for when employers must comply.</a:t>
            </a:r>
          </a:p>
          <a:p>
            <a:pPr lvl="1"/>
            <a:r>
              <a:rPr lang="en-US" altLang="en-US" sz="2400" dirty="0"/>
              <a:t>Anhydrous Ammonia - 10,000 </a:t>
            </a:r>
            <a:r>
              <a:rPr lang="en-US" altLang="en-US" sz="2400" dirty="0" err="1"/>
              <a:t>lbs</a:t>
            </a:r>
            <a:endParaRPr lang="en-US" altLang="en-US" sz="2400" dirty="0"/>
          </a:p>
          <a:p>
            <a:pPr lvl="1"/>
            <a:r>
              <a:rPr lang="en-US" altLang="en-US" sz="2400" dirty="0"/>
              <a:t>Chlorine </a:t>
            </a:r>
            <a:r>
              <a:rPr lang="en-US" altLang="en-US" sz="2400" dirty="0" smtClean="0"/>
              <a:t>- 1,500 </a:t>
            </a:r>
            <a:r>
              <a:rPr lang="en-US" altLang="en-US" sz="2400" dirty="0" err="1" smtClean="0"/>
              <a:t>lbs</a:t>
            </a:r>
            <a:endParaRPr lang="en-US" altLang="en-US" sz="2400" dirty="0"/>
          </a:p>
        </p:txBody>
      </p:sp>
      <p:sp>
        <p:nvSpPr>
          <p:cNvPr id="5" name="Title 1"/>
          <p:cNvSpPr>
            <a:spLocks noGrp="1"/>
          </p:cNvSpPr>
          <p:nvPr>
            <p:ph type="title"/>
          </p:nvPr>
        </p:nvSpPr>
        <p:spPr>
          <a:xfrm>
            <a:off x="457200" y="152400"/>
            <a:ext cx="8229600" cy="838200"/>
          </a:xfrm>
        </p:spPr>
        <p:txBody>
          <a:bodyPr/>
          <a:lstStyle/>
          <a:p>
            <a:r>
              <a:rPr lang="en-US" dirty="0" smtClean="0"/>
              <a:t>Controlling Health </a:t>
            </a:r>
            <a:r>
              <a:rPr lang="en-US" dirty="0"/>
              <a:t>Hazards</a:t>
            </a:r>
          </a:p>
        </p:txBody>
      </p:sp>
    </p:spTree>
    <p:extLst>
      <p:ext uri="{BB962C8B-B14F-4D97-AF65-F5344CB8AC3E}">
        <p14:creationId xmlns:p14="http://schemas.microsoft.com/office/powerpoint/2010/main" val="294673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09699"/>
            <a:ext cx="7315200" cy="4038601"/>
          </a:xfrm>
        </p:spPr>
        <p:txBody>
          <a:bodyPr/>
          <a:lstStyle/>
          <a:p>
            <a:pPr marL="0" indent="0">
              <a:buNone/>
            </a:pPr>
            <a:r>
              <a:rPr lang="en-US" sz="2800" dirty="0" smtClean="0"/>
              <a:t>Hazardous Waste Operations and Emergency Response (HAZWOPER):</a:t>
            </a:r>
          </a:p>
          <a:p>
            <a:r>
              <a:rPr lang="en-US" sz="2800" dirty="0" smtClean="0"/>
              <a:t>Applies </a:t>
            </a:r>
            <a:r>
              <a:rPr lang="en-US" sz="2800" dirty="0"/>
              <a:t>to </a:t>
            </a:r>
            <a:r>
              <a:rPr lang="en-US" sz="2800" dirty="0" smtClean="0"/>
              <a:t>employers </a:t>
            </a:r>
            <a:r>
              <a:rPr lang="en-US" sz="2800" dirty="0"/>
              <a:t>and their employees </a:t>
            </a:r>
            <a:r>
              <a:rPr lang="en-US" sz="2800" dirty="0" smtClean="0"/>
              <a:t>who </a:t>
            </a:r>
            <a:r>
              <a:rPr lang="en-US" sz="2800" dirty="0"/>
              <a:t>are exposed to hazardous substances and who are engaged in several operations including clean-up, treatment, storage and disposal of hazardous </a:t>
            </a:r>
            <a:r>
              <a:rPr lang="en-US" sz="2800" dirty="0" smtClean="0"/>
              <a:t>waste.</a:t>
            </a:r>
          </a:p>
        </p:txBody>
      </p:sp>
      <p:sp>
        <p:nvSpPr>
          <p:cNvPr id="5" name="Title 1"/>
          <p:cNvSpPr>
            <a:spLocks noGrp="1"/>
          </p:cNvSpPr>
          <p:nvPr>
            <p:ph type="title"/>
          </p:nvPr>
        </p:nvSpPr>
        <p:spPr>
          <a:xfrm>
            <a:off x="457200" y="152400"/>
            <a:ext cx="8229600" cy="838200"/>
          </a:xfrm>
        </p:spPr>
        <p:txBody>
          <a:bodyPr/>
          <a:lstStyle/>
          <a:p>
            <a:r>
              <a:rPr lang="en-US" dirty="0" smtClean="0"/>
              <a:t>Controlling Health </a:t>
            </a:r>
            <a:r>
              <a:rPr lang="en-US" dirty="0"/>
              <a:t>Hazards</a:t>
            </a:r>
          </a:p>
        </p:txBody>
      </p:sp>
    </p:spTree>
    <p:extLst>
      <p:ext uri="{BB962C8B-B14F-4D97-AF65-F5344CB8AC3E}">
        <p14:creationId xmlns:p14="http://schemas.microsoft.com/office/powerpoint/2010/main" val="2203071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z="4000" dirty="0" smtClean="0">
                <a:latin typeface="Tahoma" panose="020B0604030504040204" pitchFamily="34" charset="0"/>
                <a:ea typeface="Tahoma" panose="020B0604030504040204" pitchFamily="34" charset="0"/>
              </a:rPr>
              <a:t>Hazardous Materials Worksheet</a:t>
            </a:r>
            <a:endParaRPr lang="en-US" sz="4000" dirty="0">
              <a:latin typeface="Tahoma" panose="020B0604030504040204" pitchFamily="34" charset="0"/>
              <a:ea typeface="Tahoma" panose="020B0604030504040204" pitchFamily="34" charset="0"/>
            </a:endParaRPr>
          </a:p>
        </p:txBody>
      </p:sp>
      <p:sp>
        <p:nvSpPr>
          <p:cNvPr id="4" name="Content Placeholder 3"/>
          <p:cNvSpPr>
            <a:spLocks noGrp="1"/>
          </p:cNvSpPr>
          <p:nvPr>
            <p:ph idx="1"/>
          </p:nvPr>
        </p:nvSpPr>
        <p:spPr>
          <a:xfrm>
            <a:off x="914400" y="1447801"/>
            <a:ext cx="7315200" cy="1676400"/>
          </a:xfrm>
        </p:spPr>
        <p:txBody>
          <a:bodyPr/>
          <a:lstStyle/>
          <a:p>
            <a:pPr marL="0" indent="0" algn="ctr">
              <a:buNone/>
            </a:pPr>
            <a:r>
              <a:rPr lang="en-US" dirty="0"/>
              <a:t>Complete the </a:t>
            </a:r>
            <a:r>
              <a:rPr lang="en-US" dirty="0" smtClean="0"/>
              <a:t>Worksheet</a:t>
            </a:r>
            <a:endParaRPr lang="en-US" dirty="0"/>
          </a:p>
        </p:txBody>
      </p:sp>
    </p:spTree>
    <p:extLst>
      <p:ext uri="{BB962C8B-B14F-4D97-AF65-F5344CB8AC3E}">
        <p14:creationId xmlns:p14="http://schemas.microsoft.com/office/powerpoint/2010/main" val="25397703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49384"/>
            <a:ext cx="8382000" cy="1143000"/>
          </a:xfrm>
        </p:spPr>
        <p:txBody>
          <a:bodyPr/>
          <a:lstStyle/>
          <a:p>
            <a:r>
              <a:rPr lang="en-US" sz="4000" dirty="0" smtClean="0">
                <a:latin typeface="Tahoma" panose="020B0604030504040204" pitchFamily="34" charset="0"/>
                <a:ea typeface="Tahoma" panose="020B0604030504040204" pitchFamily="34" charset="0"/>
              </a:rPr>
              <a:t>Hazardous Materials Worksheet</a:t>
            </a:r>
            <a:endParaRPr lang="en-US" sz="4000" dirty="0">
              <a:latin typeface="Tahoma" panose="020B0604030504040204" pitchFamily="34" charset="0"/>
              <a:ea typeface="Tahoma" panose="020B0604030504040204" pitchFamily="34" charset="0"/>
            </a:endParaRPr>
          </a:p>
        </p:txBody>
      </p:sp>
      <p:sp>
        <p:nvSpPr>
          <p:cNvPr id="2" name="Content Placeholder 1"/>
          <p:cNvSpPr>
            <a:spLocks noGrp="1"/>
          </p:cNvSpPr>
          <p:nvPr>
            <p:ph sz="half" idx="1"/>
          </p:nvPr>
        </p:nvSpPr>
        <p:spPr>
          <a:xfrm>
            <a:off x="2552700" y="1031710"/>
            <a:ext cx="4038600" cy="609599"/>
          </a:xfrm>
        </p:spPr>
        <p:txBody>
          <a:bodyPr/>
          <a:lstStyle/>
          <a:p>
            <a:pPr marL="0" indent="0">
              <a:buNone/>
            </a:pPr>
            <a:r>
              <a:rPr lang="en-US" dirty="0" smtClean="0"/>
              <a:t>Hazard Anticipation</a:t>
            </a:r>
            <a:endParaRPr lang="en-US" dirty="0"/>
          </a:p>
        </p:txBody>
      </p:sp>
      <p:pic>
        <p:nvPicPr>
          <p:cNvPr id="7" name="Content Placeholder 6" title="hazard anticipation"/>
          <p:cNvPicPr>
            <a:picLocks noGrp="1" noChangeAspect="1"/>
          </p:cNvPicPr>
          <p:nvPr>
            <p:ph sz="half" idx="2"/>
          </p:nvPr>
        </p:nvPicPr>
        <p:blipFill>
          <a:blip r:embed="rId3"/>
          <a:stretch>
            <a:fillRect/>
          </a:stretch>
        </p:blipFill>
        <p:spPr>
          <a:xfrm>
            <a:off x="533400" y="1562474"/>
            <a:ext cx="7904636" cy="4346880"/>
          </a:xfrm>
          <a:prstGeom prst="rect">
            <a:avLst/>
          </a:prstGeom>
        </p:spPr>
      </p:pic>
      <p:sp>
        <p:nvSpPr>
          <p:cNvPr id="4" name="TextBox 3"/>
          <p:cNvSpPr txBox="1"/>
          <p:nvPr/>
        </p:nvSpPr>
        <p:spPr>
          <a:xfrm>
            <a:off x="5823545" y="5909354"/>
            <a:ext cx="2635658" cy="215444"/>
          </a:xfrm>
          <a:prstGeom prst="rect">
            <a:avLst/>
          </a:prstGeom>
          <a:noFill/>
        </p:spPr>
        <p:txBody>
          <a:bodyPr wrap="none" rtlCol="0">
            <a:spAutoFit/>
          </a:bodyPr>
          <a:lstStyle/>
          <a:p>
            <a:r>
              <a:rPr lang="en-US" sz="800" dirty="0" smtClean="0"/>
              <a:t>Source: Construction Safety Council, used with permission.</a:t>
            </a:r>
            <a:endParaRPr lang="en-US" sz="800" dirty="0"/>
          </a:p>
        </p:txBody>
      </p:sp>
    </p:spTree>
    <p:extLst>
      <p:ext uri="{BB962C8B-B14F-4D97-AF65-F5344CB8AC3E}">
        <p14:creationId xmlns:p14="http://schemas.microsoft.com/office/powerpoint/2010/main" val="3959383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0622"/>
            <a:ext cx="8382000" cy="659253"/>
          </a:xfrm>
        </p:spPr>
        <p:txBody>
          <a:bodyPr/>
          <a:lstStyle/>
          <a:p>
            <a:r>
              <a:rPr lang="en-US" sz="4000" dirty="0" smtClean="0">
                <a:latin typeface="Tahoma" panose="020B0604030504040204" pitchFamily="34" charset="0"/>
                <a:ea typeface="Tahoma" panose="020B0604030504040204" pitchFamily="34" charset="0"/>
              </a:rPr>
              <a:t>Hazardous Materials Worksheet</a:t>
            </a:r>
            <a:endParaRPr lang="en-US" sz="4000" dirty="0">
              <a:latin typeface="Tahoma" panose="020B0604030504040204" pitchFamily="34" charset="0"/>
              <a:ea typeface="Tahoma" panose="020B0604030504040204" pitchFamily="34" charset="0"/>
            </a:endParaRPr>
          </a:p>
        </p:txBody>
      </p:sp>
      <p:sp>
        <p:nvSpPr>
          <p:cNvPr id="3" name="Content Placeholder 2"/>
          <p:cNvSpPr>
            <a:spLocks noGrp="1"/>
          </p:cNvSpPr>
          <p:nvPr>
            <p:ph sz="half" idx="1"/>
          </p:nvPr>
        </p:nvSpPr>
        <p:spPr>
          <a:xfrm>
            <a:off x="2552700" y="993230"/>
            <a:ext cx="4038600" cy="685799"/>
          </a:xfrm>
        </p:spPr>
        <p:txBody>
          <a:bodyPr/>
          <a:lstStyle/>
          <a:p>
            <a:pPr marL="0" indent="0">
              <a:buNone/>
            </a:pPr>
            <a:r>
              <a:rPr lang="en-US" dirty="0" smtClean="0"/>
              <a:t>Hazards Identification</a:t>
            </a:r>
            <a:endParaRPr lang="en-US" dirty="0"/>
          </a:p>
        </p:txBody>
      </p:sp>
      <p:pic>
        <p:nvPicPr>
          <p:cNvPr id="7" name="Content Placeholder 6" title="hazards identification"/>
          <p:cNvPicPr>
            <a:picLocks noGrp="1" noChangeAspect="1"/>
          </p:cNvPicPr>
          <p:nvPr>
            <p:ph sz="half" idx="2"/>
          </p:nvPr>
        </p:nvPicPr>
        <p:blipFill rotWithShape="1">
          <a:blip r:embed="rId3"/>
          <a:srcRect b="5329"/>
          <a:stretch/>
        </p:blipFill>
        <p:spPr>
          <a:xfrm>
            <a:off x="609600" y="1667740"/>
            <a:ext cx="7756386" cy="4172990"/>
          </a:xfrm>
          <a:prstGeom prst="rect">
            <a:avLst/>
          </a:prstGeom>
          <a:ln>
            <a:solidFill>
              <a:schemeClr val="tx1"/>
            </a:solidFill>
          </a:ln>
        </p:spPr>
      </p:pic>
      <p:sp>
        <p:nvSpPr>
          <p:cNvPr id="5" name="TextBox 4"/>
          <p:cNvSpPr txBox="1"/>
          <p:nvPr/>
        </p:nvSpPr>
        <p:spPr>
          <a:xfrm>
            <a:off x="5730328" y="5840730"/>
            <a:ext cx="2635658" cy="215444"/>
          </a:xfrm>
          <a:prstGeom prst="rect">
            <a:avLst/>
          </a:prstGeom>
          <a:noFill/>
        </p:spPr>
        <p:txBody>
          <a:bodyPr wrap="none" rtlCol="0">
            <a:spAutoFit/>
          </a:bodyPr>
          <a:lstStyle/>
          <a:p>
            <a:r>
              <a:rPr lang="en-US" sz="800" dirty="0" smtClean="0"/>
              <a:t>Source: Construction Safety Council, used with permission.</a:t>
            </a:r>
            <a:endParaRPr lang="en-US" sz="800" dirty="0"/>
          </a:p>
        </p:txBody>
      </p:sp>
    </p:spTree>
    <p:extLst>
      <p:ext uri="{BB962C8B-B14F-4D97-AF65-F5344CB8AC3E}">
        <p14:creationId xmlns:p14="http://schemas.microsoft.com/office/powerpoint/2010/main" val="3999251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74230"/>
            <a:ext cx="8382000" cy="1143000"/>
          </a:xfrm>
        </p:spPr>
        <p:txBody>
          <a:bodyPr/>
          <a:lstStyle/>
          <a:p>
            <a:r>
              <a:rPr lang="en-US" sz="4000" dirty="0" smtClean="0">
                <a:latin typeface="Tahoma" panose="020B0604030504040204" pitchFamily="34" charset="0"/>
                <a:ea typeface="Tahoma" panose="020B0604030504040204" pitchFamily="34" charset="0"/>
              </a:rPr>
              <a:t>Hazardous Materials Worksheet</a:t>
            </a:r>
            <a:endParaRPr lang="en-US" sz="4000" dirty="0">
              <a:latin typeface="Tahoma" panose="020B0604030504040204" pitchFamily="34" charset="0"/>
              <a:ea typeface="Tahoma" panose="020B0604030504040204" pitchFamily="34" charset="0"/>
            </a:endParaRPr>
          </a:p>
        </p:txBody>
      </p:sp>
      <p:sp>
        <p:nvSpPr>
          <p:cNvPr id="3" name="Content Placeholder 2"/>
          <p:cNvSpPr>
            <a:spLocks noGrp="1"/>
          </p:cNvSpPr>
          <p:nvPr>
            <p:ph sz="half" idx="1"/>
          </p:nvPr>
        </p:nvSpPr>
        <p:spPr>
          <a:xfrm>
            <a:off x="2552700" y="1048934"/>
            <a:ext cx="4038600" cy="685799"/>
          </a:xfrm>
        </p:spPr>
        <p:txBody>
          <a:bodyPr/>
          <a:lstStyle/>
          <a:p>
            <a:pPr marL="0" indent="0" algn="ctr">
              <a:buNone/>
            </a:pPr>
            <a:r>
              <a:rPr lang="en-US" dirty="0" smtClean="0"/>
              <a:t>Hazards Evaluation</a:t>
            </a:r>
            <a:endParaRPr lang="en-US" dirty="0"/>
          </a:p>
        </p:txBody>
      </p:sp>
      <p:pic>
        <p:nvPicPr>
          <p:cNvPr id="9" name="Content Placeholder 8" title="Hazards Evaluation"/>
          <p:cNvPicPr>
            <a:picLocks noGrp="1" noChangeAspect="1"/>
          </p:cNvPicPr>
          <p:nvPr>
            <p:ph sz="half" idx="2"/>
          </p:nvPr>
        </p:nvPicPr>
        <p:blipFill>
          <a:blip r:embed="rId3"/>
          <a:stretch>
            <a:fillRect/>
          </a:stretch>
        </p:blipFill>
        <p:spPr>
          <a:xfrm>
            <a:off x="673407" y="1585526"/>
            <a:ext cx="7797185" cy="4386580"/>
          </a:xfrm>
          <a:prstGeom prst="rect">
            <a:avLst/>
          </a:prstGeom>
        </p:spPr>
      </p:pic>
      <p:sp>
        <p:nvSpPr>
          <p:cNvPr id="5" name="TextBox 4"/>
          <p:cNvSpPr txBox="1"/>
          <p:nvPr/>
        </p:nvSpPr>
        <p:spPr>
          <a:xfrm>
            <a:off x="5943600" y="5949528"/>
            <a:ext cx="2635658" cy="215444"/>
          </a:xfrm>
          <a:prstGeom prst="rect">
            <a:avLst/>
          </a:prstGeom>
          <a:noFill/>
        </p:spPr>
        <p:txBody>
          <a:bodyPr wrap="none" rtlCol="0">
            <a:spAutoFit/>
          </a:bodyPr>
          <a:lstStyle/>
          <a:p>
            <a:r>
              <a:rPr lang="en-US" sz="800" dirty="0" smtClean="0"/>
              <a:t>Source: Construction Safety Council, used with permission.</a:t>
            </a:r>
            <a:endParaRPr lang="en-US" sz="800" dirty="0"/>
          </a:p>
        </p:txBody>
      </p:sp>
    </p:spTree>
    <p:extLst>
      <p:ext uri="{BB962C8B-B14F-4D97-AF65-F5344CB8AC3E}">
        <p14:creationId xmlns:p14="http://schemas.microsoft.com/office/powerpoint/2010/main" val="37578893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67760"/>
            <a:ext cx="8458200" cy="1143000"/>
          </a:xfrm>
        </p:spPr>
        <p:txBody>
          <a:bodyPr/>
          <a:lstStyle/>
          <a:p>
            <a:r>
              <a:rPr lang="en-US" sz="4000" dirty="0" smtClean="0">
                <a:latin typeface="Tahoma" panose="020B0604030504040204" pitchFamily="34" charset="0"/>
                <a:ea typeface="Tahoma" panose="020B0604030504040204" pitchFamily="34" charset="0"/>
              </a:rPr>
              <a:t>Hazardous Materials Worksheet</a:t>
            </a:r>
            <a:endParaRPr lang="en-US" sz="4000" dirty="0">
              <a:latin typeface="Tahoma" panose="020B0604030504040204" pitchFamily="34" charset="0"/>
              <a:ea typeface="Tahoma" panose="020B0604030504040204" pitchFamily="34" charset="0"/>
            </a:endParaRPr>
          </a:p>
        </p:txBody>
      </p:sp>
      <p:sp>
        <p:nvSpPr>
          <p:cNvPr id="5" name="Content Placeholder 4"/>
          <p:cNvSpPr>
            <a:spLocks noGrp="1"/>
          </p:cNvSpPr>
          <p:nvPr>
            <p:ph sz="half" idx="1"/>
          </p:nvPr>
        </p:nvSpPr>
        <p:spPr>
          <a:xfrm>
            <a:off x="1333500" y="1028701"/>
            <a:ext cx="6629400" cy="685799"/>
          </a:xfrm>
        </p:spPr>
        <p:txBody>
          <a:bodyPr/>
          <a:lstStyle/>
          <a:p>
            <a:pPr marL="0" indent="0" algn="ctr">
              <a:buNone/>
            </a:pPr>
            <a:r>
              <a:rPr lang="en-US" dirty="0" smtClean="0"/>
              <a:t>Hazards Controls - Engineering</a:t>
            </a:r>
            <a:endParaRPr lang="en-US" dirty="0"/>
          </a:p>
        </p:txBody>
      </p:sp>
      <p:pic>
        <p:nvPicPr>
          <p:cNvPr id="7" name="Content Placeholder 6" title="Hazards Controls - Engineering"/>
          <p:cNvPicPr>
            <a:picLocks noGrp="1" noChangeAspect="1"/>
          </p:cNvPicPr>
          <p:nvPr>
            <p:ph sz="half" idx="2"/>
          </p:nvPr>
        </p:nvPicPr>
        <p:blipFill>
          <a:blip r:embed="rId3"/>
          <a:stretch>
            <a:fillRect/>
          </a:stretch>
        </p:blipFill>
        <p:spPr>
          <a:xfrm>
            <a:off x="457200" y="1526204"/>
            <a:ext cx="8229600" cy="4415192"/>
          </a:xfrm>
          <a:prstGeom prst="rect">
            <a:avLst/>
          </a:prstGeom>
        </p:spPr>
      </p:pic>
      <p:sp>
        <p:nvSpPr>
          <p:cNvPr id="4" name="TextBox 3"/>
          <p:cNvSpPr txBox="1"/>
          <p:nvPr/>
        </p:nvSpPr>
        <p:spPr>
          <a:xfrm>
            <a:off x="6172200" y="5941396"/>
            <a:ext cx="2635658" cy="215444"/>
          </a:xfrm>
          <a:prstGeom prst="rect">
            <a:avLst/>
          </a:prstGeom>
          <a:noFill/>
        </p:spPr>
        <p:txBody>
          <a:bodyPr wrap="none" rtlCol="0">
            <a:spAutoFit/>
          </a:bodyPr>
          <a:lstStyle/>
          <a:p>
            <a:r>
              <a:rPr lang="en-US" sz="800" dirty="0" smtClean="0"/>
              <a:t>Source: Construction Safety Council, used with permission.</a:t>
            </a:r>
            <a:endParaRPr lang="en-US" sz="800" dirty="0"/>
          </a:p>
        </p:txBody>
      </p:sp>
    </p:spTree>
    <p:extLst>
      <p:ext uri="{BB962C8B-B14F-4D97-AF65-F5344CB8AC3E}">
        <p14:creationId xmlns:p14="http://schemas.microsoft.com/office/powerpoint/2010/main" val="72288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dirty="0" smtClean="0"/>
              <a:t>Exposure to Hazardous Materials</a:t>
            </a:r>
            <a:endParaRPr lang="en-US" dirty="0"/>
          </a:p>
        </p:txBody>
      </p:sp>
      <p:sp>
        <p:nvSpPr>
          <p:cNvPr id="3" name="Content Placeholder 2"/>
          <p:cNvSpPr>
            <a:spLocks noGrp="1"/>
          </p:cNvSpPr>
          <p:nvPr>
            <p:ph idx="1"/>
          </p:nvPr>
        </p:nvSpPr>
        <p:spPr>
          <a:xfrm>
            <a:off x="609600" y="1447801"/>
            <a:ext cx="8077200" cy="4038600"/>
          </a:xfrm>
        </p:spPr>
        <p:txBody>
          <a:bodyPr/>
          <a:lstStyle/>
          <a:p>
            <a:pPr marL="0" indent="0">
              <a:buNone/>
            </a:pPr>
            <a:r>
              <a:rPr lang="en-US" dirty="0" smtClean="0"/>
              <a:t>What are hazardous materials?</a:t>
            </a:r>
          </a:p>
          <a:p>
            <a:pPr marL="457200" indent="-457200"/>
            <a:r>
              <a:rPr lang="en-US" sz="2800" dirty="0"/>
              <a:t>G</a:t>
            </a:r>
            <a:r>
              <a:rPr lang="en-US" sz="2800" dirty="0" smtClean="0"/>
              <a:t>roup of products for which the storage, handling, and use are regulated under the Hazardous Materials standard</a:t>
            </a:r>
          </a:p>
          <a:p>
            <a:pPr marL="457200" indent="-457200"/>
            <a:r>
              <a:rPr lang="en-US" sz="2800" dirty="0" smtClean="0"/>
              <a:t>Primarily associated with physical hazard</a:t>
            </a:r>
          </a:p>
          <a:p>
            <a:pPr marL="457200" indent="-457200"/>
            <a:r>
              <a:rPr lang="en-US" sz="2800" dirty="0" smtClean="0"/>
              <a:t>May also pose health hazard</a:t>
            </a:r>
            <a:endParaRPr lang="en-US" dirty="0" smtClean="0"/>
          </a:p>
          <a:p>
            <a:pPr marL="0" indent="0">
              <a:buNone/>
            </a:pPr>
            <a:endParaRPr lang="en-US" dirty="0"/>
          </a:p>
        </p:txBody>
      </p:sp>
    </p:spTree>
    <p:extLst>
      <p:ext uri="{BB962C8B-B14F-4D97-AF65-F5344CB8AC3E}">
        <p14:creationId xmlns:p14="http://schemas.microsoft.com/office/powerpoint/2010/main" val="3574302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90502"/>
            <a:ext cx="8458200" cy="1143000"/>
          </a:xfrm>
        </p:spPr>
        <p:txBody>
          <a:bodyPr/>
          <a:lstStyle/>
          <a:p>
            <a:r>
              <a:rPr lang="en-US" sz="4000" dirty="0" smtClean="0">
                <a:latin typeface="Tahoma" panose="020B0604030504040204" pitchFamily="34" charset="0"/>
                <a:ea typeface="Tahoma" panose="020B0604030504040204" pitchFamily="34" charset="0"/>
              </a:rPr>
              <a:t>Hazardous Materials Worksheet</a:t>
            </a:r>
            <a:endParaRPr lang="en-US" sz="4000" dirty="0">
              <a:latin typeface="Tahoma" panose="020B0604030504040204" pitchFamily="34" charset="0"/>
              <a:ea typeface="Tahoma" panose="020B0604030504040204" pitchFamily="34" charset="0"/>
            </a:endParaRPr>
          </a:p>
        </p:txBody>
      </p:sp>
      <p:sp>
        <p:nvSpPr>
          <p:cNvPr id="5" name="Content Placeholder 4"/>
          <p:cNvSpPr>
            <a:spLocks noGrp="1"/>
          </p:cNvSpPr>
          <p:nvPr>
            <p:ph sz="half" idx="1"/>
          </p:nvPr>
        </p:nvSpPr>
        <p:spPr>
          <a:xfrm>
            <a:off x="685800" y="1143000"/>
            <a:ext cx="7772400" cy="1371599"/>
          </a:xfrm>
        </p:spPr>
        <p:txBody>
          <a:bodyPr/>
          <a:lstStyle/>
          <a:p>
            <a:pPr marL="0" indent="0" algn="ctr">
              <a:buNone/>
            </a:pPr>
            <a:r>
              <a:rPr lang="en-US" dirty="0" smtClean="0"/>
              <a:t>Hazards Controls - Administrative</a:t>
            </a:r>
            <a:endParaRPr lang="en-US" dirty="0"/>
          </a:p>
        </p:txBody>
      </p:sp>
      <p:pic>
        <p:nvPicPr>
          <p:cNvPr id="7" name="Content Placeholder 6" title="Hazards Controls - Administrative"/>
          <p:cNvPicPr>
            <a:picLocks noGrp="1" noChangeAspect="1"/>
          </p:cNvPicPr>
          <p:nvPr>
            <p:ph sz="half" idx="2"/>
          </p:nvPr>
        </p:nvPicPr>
        <p:blipFill>
          <a:blip r:embed="rId3"/>
          <a:stretch>
            <a:fillRect/>
          </a:stretch>
        </p:blipFill>
        <p:spPr>
          <a:xfrm>
            <a:off x="395105" y="1806221"/>
            <a:ext cx="8077206" cy="4038601"/>
          </a:xfrm>
          <a:prstGeom prst="rect">
            <a:avLst/>
          </a:prstGeom>
        </p:spPr>
      </p:pic>
      <p:sp>
        <p:nvSpPr>
          <p:cNvPr id="4" name="TextBox 3"/>
          <p:cNvSpPr txBox="1"/>
          <p:nvPr/>
        </p:nvSpPr>
        <p:spPr>
          <a:xfrm>
            <a:off x="5831009" y="5867400"/>
            <a:ext cx="2635658" cy="215444"/>
          </a:xfrm>
          <a:prstGeom prst="rect">
            <a:avLst/>
          </a:prstGeom>
          <a:noFill/>
        </p:spPr>
        <p:txBody>
          <a:bodyPr wrap="none" rtlCol="0">
            <a:spAutoFit/>
          </a:bodyPr>
          <a:lstStyle/>
          <a:p>
            <a:r>
              <a:rPr lang="en-US" sz="800" dirty="0" smtClean="0"/>
              <a:t>Source: Construction Safety Council, used with permission.</a:t>
            </a:r>
            <a:endParaRPr lang="en-US" sz="800" dirty="0"/>
          </a:p>
        </p:txBody>
      </p:sp>
    </p:spTree>
    <p:extLst>
      <p:ext uri="{BB962C8B-B14F-4D97-AF65-F5344CB8AC3E}">
        <p14:creationId xmlns:p14="http://schemas.microsoft.com/office/powerpoint/2010/main" val="745584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671" y="159266"/>
            <a:ext cx="8350658" cy="907535"/>
          </a:xfrm>
        </p:spPr>
        <p:txBody>
          <a:bodyPr/>
          <a:lstStyle/>
          <a:p>
            <a:r>
              <a:rPr lang="en-US" sz="4000" dirty="0" smtClean="0">
                <a:latin typeface="Tahoma" panose="020B0604030504040204" pitchFamily="34" charset="0"/>
                <a:ea typeface="Tahoma" panose="020B0604030504040204" pitchFamily="34" charset="0"/>
              </a:rPr>
              <a:t>Hazardous Materials Worksheet</a:t>
            </a:r>
            <a:endParaRPr lang="en-US" sz="4000" dirty="0">
              <a:latin typeface="Tahoma" panose="020B0604030504040204" pitchFamily="34" charset="0"/>
              <a:ea typeface="Tahoma" panose="020B0604030504040204" pitchFamily="34" charset="0"/>
            </a:endParaRPr>
          </a:p>
        </p:txBody>
      </p:sp>
      <p:sp>
        <p:nvSpPr>
          <p:cNvPr id="5" name="Content Placeholder 4"/>
          <p:cNvSpPr>
            <a:spLocks noGrp="1"/>
          </p:cNvSpPr>
          <p:nvPr>
            <p:ph sz="half" idx="1"/>
          </p:nvPr>
        </p:nvSpPr>
        <p:spPr>
          <a:xfrm>
            <a:off x="2552700" y="941287"/>
            <a:ext cx="4038600" cy="761999"/>
          </a:xfrm>
        </p:spPr>
        <p:txBody>
          <a:bodyPr/>
          <a:lstStyle/>
          <a:p>
            <a:pPr marL="0" indent="0">
              <a:buNone/>
            </a:pPr>
            <a:r>
              <a:rPr lang="en-US" dirty="0" smtClean="0"/>
              <a:t>Hazards Controls - PPE</a:t>
            </a:r>
            <a:endParaRPr lang="en-US" dirty="0"/>
          </a:p>
        </p:txBody>
      </p:sp>
      <p:pic>
        <p:nvPicPr>
          <p:cNvPr id="7" name="Content Placeholder 6" title="Hazards Controls - PPE"/>
          <p:cNvPicPr>
            <a:picLocks noGrp="1" noChangeAspect="1"/>
          </p:cNvPicPr>
          <p:nvPr>
            <p:ph sz="half" idx="2"/>
          </p:nvPr>
        </p:nvPicPr>
        <p:blipFill>
          <a:blip r:embed="rId3"/>
          <a:stretch>
            <a:fillRect/>
          </a:stretch>
        </p:blipFill>
        <p:spPr>
          <a:xfrm>
            <a:off x="457200" y="1537731"/>
            <a:ext cx="8229600" cy="4392138"/>
          </a:xfrm>
          <a:prstGeom prst="rect">
            <a:avLst/>
          </a:prstGeom>
        </p:spPr>
      </p:pic>
      <p:sp>
        <p:nvSpPr>
          <p:cNvPr id="4" name="TextBox 3"/>
          <p:cNvSpPr txBox="1"/>
          <p:nvPr/>
        </p:nvSpPr>
        <p:spPr>
          <a:xfrm>
            <a:off x="6172200" y="5929869"/>
            <a:ext cx="2635658" cy="215444"/>
          </a:xfrm>
          <a:prstGeom prst="rect">
            <a:avLst/>
          </a:prstGeom>
          <a:noFill/>
        </p:spPr>
        <p:txBody>
          <a:bodyPr wrap="none" rtlCol="0">
            <a:spAutoFit/>
          </a:bodyPr>
          <a:lstStyle/>
          <a:p>
            <a:r>
              <a:rPr lang="en-US" sz="800" dirty="0" smtClean="0"/>
              <a:t>Source: Construction Safety Council, used with permission.</a:t>
            </a:r>
            <a:endParaRPr lang="en-US" sz="800" dirty="0"/>
          </a:p>
        </p:txBody>
      </p:sp>
    </p:spTree>
    <p:extLst>
      <p:ext uri="{BB962C8B-B14F-4D97-AF65-F5344CB8AC3E}">
        <p14:creationId xmlns:p14="http://schemas.microsoft.com/office/powerpoint/2010/main" val="2048099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sz="half" idx="1"/>
          </p:nvPr>
        </p:nvSpPr>
        <p:spPr>
          <a:xfrm>
            <a:off x="685800" y="1284111"/>
            <a:ext cx="7772400" cy="685800"/>
          </a:xfrm>
        </p:spPr>
        <p:txBody>
          <a:bodyPr/>
          <a:lstStyle/>
          <a:p>
            <a:pPr marL="0" indent="0">
              <a:buNone/>
            </a:pPr>
            <a:r>
              <a:rPr lang="en-US" b="1" i="1" dirty="0">
                <a:latin typeface="Arial" panose="020B0604020202020204" pitchFamily="34" charset="0"/>
                <a:ea typeface="Times New Roman" panose="02020603050405020304" pitchFamily="18" charset="0"/>
              </a:rPr>
              <a:t>Stop health hazards before they stop you!</a:t>
            </a:r>
            <a:endParaRPr lang="en-US" dirty="0">
              <a:latin typeface="Times New Roman" panose="02020603050405020304" pitchFamily="18" charset="0"/>
              <a:ea typeface="Times New Roman" panose="02020603050405020304" pitchFamily="18" charset="0"/>
            </a:endParaRPr>
          </a:p>
          <a:p>
            <a:pPr marL="0" indent="0">
              <a:buNone/>
            </a:pPr>
            <a:endParaRPr lang="en-US" dirty="0"/>
          </a:p>
        </p:txBody>
      </p:sp>
      <p:pic>
        <p:nvPicPr>
          <p:cNvPr id="15" name="Content Placeholder 14" title="Stop health hazards"/>
          <p:cNvPicPr>
            <a:picLocks noGrp="1" noChangeAspect="1"/>
          </p:cNvPicPr>
          <p:nvPr>
            <p:ph sz="half" idx="2"/>
          </p:nvPr>
        </p:nvPicPr>
        <p:blipFill>
          <a:blip r:embed="rId3"/>
          <a:stretch>
            <a:fillRect/>
          </a:stretch>
        </p:blipFill>
        <p:spPr>
          <a:xfrm>
            <a:off x="2286000" y="1969911"/>
            <a:ext cx="4495800" cy="3877060"/>
          </a:xfrm>
          <a:prstGeom prst="rect">
            <a:avLst/>
          </a:prstGeom>
        </p:spPr>
      </p:pic>
      <p:sp>
        <p:nvSpPr>
          <p:cNvPr id="8" name="TextBox 7"/>
          <p:cNvSpPr txBox="1"/>
          <p:nvPr/>
        </p:nvSpPr>
        <p:spPr>
          <a:xfrm>
            <a:off x="3254171" y="5858428"/>
            <a:ext cx="2635658" cy="215444"/>
          </a:xfrm>
          <a:prstGeom prst="rect">
            <a:avLst/>
          </a:prstGeom>
          <a:noFill/>
        </p:spPr>
        <p:txBody>
          <a:bodyPr wrap="none" rtlCol="0">
            <a:spAutoFit/>
          </a:bodyPr>
          <a:lstStyle/>
          <a:p>
            <a:pPr algn="ctr"/>
            <a:r>
              <a:rPr lang="en-US" sz="800" dirty="0" smtClean="0"/>
              <a:t>Source: Construction Safety Council, used with permission.</a:t>
            </a:r>
            <a:endParaRPr lang="en-US" sz="800" dirty="0"/>
          </a:p>
        </p:txBody>
      </p:sp>
    </p:spTree>
    <p:extLst>
      <p:ext uri="{BB962C8B-B14F-4D97-AF65-F5344CB8AC3E}">
        <p14:creationId xmlns:p14="http://schemas.microsoft.com/office/powerpoint/2010/main" val="4028136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400"/>
            <a:ext cx="7315200" cy="3729686"/>
          </a:xfrm>
        </p:spPr>
        <p:txBody>
          <a:bodyPr>
            <a:normAutofit/>
          </a:bodyPr>
          <a:lstStyle/>
          <a:p>
            <a:pPr marL="514350" indent="-514350">
              <a:buAutoNum type="arabicPeriod"/>
            </a:pPr>
            <a:r>
              <a:rPr lang="en-US" dirty="0" smtClean="0"/>
              <a:t>The most common route of entry by which hazardous materials are introduced into the body is ___.</a:t>
            </a:r>
          </a:p>
          <a:p>
            <a:pPr marL="914400" lvl="1" indent="-514350">
              <a:buFont typeface="+mj-lt"/>
              <a:buAutoNum type="alphaLcPeriod"/>
            </a:pPr>
            <a:r>
              <a:rPr lang="en-US" dirty="0" smtClean="0"/>
              <a:t>inhalation</a:t>
            </a:r>
          </a:p>
          <a:p>
            <a:pPr marL="914400" lvl="1" indent="-514350">
              <a:buFont typeface="+mj-lt"/>
              <a:buAutoNum type="alphaLcPeriod"/>
            </a:pPr>
            <a:r>
              <a:rPr lang="en-US" dirty="0"/>
              <a:t>a</a:t>
            </a:r>
            <a:r>
              <a:rPr lang="en-US" dirty="0" smtClean="0"/>
              <a:t>bsorption</a:t>
            </a:r>
          </a:p>
          <a:p>
            <a:pPr marL="914400" lvl="1" indent="-514350">
              <a:buFont typeface="+mj-lt"/>
              <a:buAutoNum type="alphaLcPeriod"/>
            </a:pPr>
            <a:r>
              <a:rPr lang="en-US" dirty="0" smtClean="0"/>
              <a:t>ingestion</a:t>
            </a:r>
          </a:p>
          <a:p>
            <a:pPr marL="914400" lvl="1" indent="-514350">
              <a:buFont typeface="+mj-lt"/>
              <a:buAutoNum type="alphaLcPeriod"/>
            </a:pPr>
            <a:r>
              <a:rPr lang="en-US" dirty="0" smtClean="0"/>
              <a:t>injection</a:t>
            </a:r>
            <a:endParaRPr lang="en-US" dirty="0"/>
          </a:p>
        </p:txBody>
      </p:sp>
      <p:sp>
        <p:nvSpPr>
          <p:cNvPr id="7" name="Content Placeholder 2"/>
          <p:cNvSpPr txBox="1">
            <a:spLocks/>
          </p:cNvSpPr>
          <p:nvPr/>
        </p:nvSpPr>
        <p:spPr>
          <a:xfrm>
            <a:off x="457200" y="5181600"/>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 </a:t>
            </a:r>
            <a:r>
              <a:rPr lang="en-US" b="1" dirty="0" smtClean="0">
                <a:solidFill>
                  <a:srgbClr val="FF0000"/>
                </a:solidFill>
              </a:rPr>
              <a:t>a. inhalation</a:t>
            </a:r>
            <a:endParaRPr lang="en-US" b="1" dirty="0">
              <a:solidFill>
                <a:srgbClr val="FF0000"/>
              </a:solidFill>
            </a:endParaRPr>
          </a:p>
        </p:txBody>
      </p:sp>
    </p:spTree>
    <p:extLst>
      <p:ext uri="{BB962C8B-B14F-4D97-AF65-F5344CB8AC3E}">
        <p14:creationId xmlns:p14="http://schemas.microsoft.com/office/powerpoint/2010/main" val="54536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400"/>
            <a:ext cx="7543800" cy="3729686"/>
          </a:xfrm>
        </p:spPr>
        <p:txBody>
          <a:bodyPr>
            <a:normAutofit/>
          </a:bodyPr>
          <a:lstStyle/>
          <a:p>
            <a:pPr marL="514350" indent="-514350">
              <a:buFont typeface="+mj-lt"/>
              <a:buAutoNum type="arabicPeriod" startAt="2"/>
            </a:pPr>
            <a:r>
              <a:rPr lang="en-US" dirty="0" smtClean="0"/>
              <a:t>Flammability is which type of hazard? </a:t>
            </a:r>
          </a:p>
          <a:p>
            <a:pPr marL="914400" lvl="1" indent="-514350">
              <a:buFont typeface="+mj-lt"/>
              <a:buAutoNum type="alphaLcPeriod"/>
            </a:pPr>
            <a:r>
              <a:rPr lang="en-US" dirty="0" smtClean="0"/>
              <a:t>Carcinogenic</a:t>
            </a:r>
          </a:p>
          <a:p>
            <a:pPr marL="914400" lvl="1" indent="-514350">
              <a:buFont typeface="+mj-lt"/>
              <a:buAutoNum type="alphaLcPeriod"/>
            </a:pPr>
            <a:r>
              <a:rPr lang="en-US" dirty="0" smtClean="0"/>
              <a:t>Health</a:t>
            </a:r>
          </a:p>
          <a:p>
            <a:pPr marL="914400" lvl="1" indent="-514350">
              <a:buFont typeface="+mj-lt"/>
              <a:buAutoNum type="alphaLcPeriod"/>
            </a:pPr>
            <a:r>
              <a:rPr lang="en-US" dirty="0" smtClean="0"/>
              <a:t>Physical</a:t>
            </a:r>
          </a:p>
          <a:p>
            <a:pPr marL="914400" lvl="1" indent="-514350">
              <a:buFont typeface="+mj-lt"/>
              <a:buAutoNum type="alphaLcPeriod"/>
            </a:pPr>
            <a:r>
              <a:rPr lang="en-US" dirty="0" smtClean="0"/>
              <a:t>Mutagenic</a:t>
            </a:r>
            <a:endParaRPr lang="en-US" dirty="0"/>
          </a:p>
        </p:txBody>
      </p:sp>
      <p:sp>
        <p:nvSpPr>
          <p:cNvPr id="7" name="Content Placeholder 2"/>
          <p:cNvSpPr txBox="1">
            <a:spLocks/>
          </p:cNvSpPr>
          <p:nvPr/>
        </p:nvSpPr>
        <p:spPr>
          <a:xfrm>
            <a:off x="457200" y="4876800"/>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 </a:t>
            </a:r>
            <a:r>
              <a:rPr lang="en-US" b="1" dirty="0" smtClean="0">
                <a:solidFill>
                  <a:srgbClr val="FF0000"/>
                </a:solidFill>
              </a:rPr>
              <a:t>c. Physical </a:t>
            </a:r>
            <a:endParaRPr lang="en-US" b="1" dirty="0">
              <a:solidFill>
                <a:srgbClr val="FF0000"/>
              </a:solidFill>
            </a:endParaRPr>
          </a:p>
        </p:txBody>
      </p:sp>
    </p:spTree>
    <p:extLst>
      <p:ext uri="{BB962C8B-B14F-4D97-AF65-F5344CB8AC3E}">
        <p14:creationId xmlns:p14="http://schemas.microsoft.com/office/powerpoint/2010/main" val="275699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400"/>
            <a:ext cx="7543800" cy="3729686"/>
          </a:xfrm>
        </p:spPr>
        <p:txBody>
          <a:bodyPr>
            <a:normAutofit/>
          </a:bodyPr>
          <a:lstStyle/>
          <a:p>
            <a:pPr marL="514350" indent="-514350">
              <a:buFont typeface="+mj-lt"/>
              <a:buAutoNum type="arabicPeriod" startAt="3"/>
            </a:pPr>
            <a:r>
              <a:rPr lang="en-US" dirty="0" smtClean="0"/>
              <a:t>Which of the following hazards is an example of a physical hazard? </a:t>
            </a:r>
          </a:p>
          <a:p>
            <a:pPr marL="914400" lvl="1" indent="-514350">
              <a:buFont typeface="+mj-lt"/>
              <a:buAutoNum type="alphaLcPeriod"/>
            </a:pPr>
            <a:r>
              <a:rPr lang="en-US" dirty="0" smtClean="0"/>
              <a:t>Oxidizer</a:t>
            </a:r>
            <a:endParaRPr lang="en-US" dirty="0"/>
          </a:p>
          <a:p>
            <a:pPr marL="914400" lvl="1" indent="-514350">
              <a:buFont typeface="+mj-lt"/>
              <a:buAutoNum type="alphaLcPeriod"/>
            </a:pPr>
            <a:r>
              <a:rPr lang="en-US" dirty="0" smtClean="0"/>
              <a:t>Exposure to carcinogen</a:t>
            </a:r>
          </a:p>
          <a:p>
            <a:pPr marL="914400" lvl="1" indent="-514350">
              <a:buFont typeface="+mj-lt"/>
              <a:buAutoNum type="alphaLcPeriod"/>
            </a:pPr>
            <a:r>
              <a:rPr lang="en-US" dirty="0" smtClean="0"/>
              <a:t>Chronic toxicity</a:t>
            </a:r>
          </a:p>
          <a:p>
            <a:pPr marL="914400" lvl="1" indent="-514350">
              <a:buFont typeface="+mj-lt"/>
              <a:buAutoNum type="alphaLcPeriod"/>
            </a:pPr>
            <a:r>
              <a:rPr lang="en-US" dirty="0" smtClean="0"/>
              <a:t>Acute toxicity</a:t>
            </a:r>
            <a:endParaRPr lang="en-US" dirty="0"/>
          </a:p>
        </p:txBody>
      </p:sp>
      <p:sp>
        <p:nvSpPr>
          <p:cNvPr id="7" name="Content Placeholder 2"/>
          <p:cNvSpPr txBox="1">
            <a:spLocks/>
          </p:cNvSpPr>
          <p:nvPr/>
        </p:nvSpPr>
        <p:spPr>
          <a:xfrm>
            <a:off x="457200" y="4876800"/>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 </a:t>
            </a:r>
            <a:r>
              <a:rPr lang="en-US" b="1" dirty="0" smtClean="0">
                <a:solidFill>
                  <a:srgbClr val="FF0000"/>
                </a:solidFill>
              </a:rPr>
              <a:t>a. Oxidizer</a:t>
            </a:r>
            <a:endParaRPr lang="en-US" b="1" dirty="0">
              <a:solidFill>
                <a:srgbClr val="FF0000"/>
              </a:solidFill>
            </a:endParaRPr>
          </a:p>
        </p:txBody>
      </p:sp>
    </p:spTree>
    <p:extLst>
      <p:ext uri="{BB962C8B-B14F-4D97-AF65-F5344CB8AC3E}">
        <p14:creationId xmlns:p14="http://schemas.microsoft.com/office/powerpoint/2010/main" val="238599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400"/>
            <a:ext cx="7543800" cy="3729686"/>
          </a:xfrm>
        </p:spPr>
        <p:txBody>
          <a:bodyPr>
            <a:normAutofit/>
          </a:bodyPr>
          <a:lstStyle/>
          <a:p>
            <a:pPr marL="514350" indent="-514350">
              <a:buFont typeface="+mj-lt"/>
              <a:buAutoNum type="arabicPeriod" startAt="4"/>
            </a:pPr>
            <a:r>
              <a:rPr lang="en-US" dirty="0" smtClean="0"/>
              <a:t>Which of the following hazards is an example of a health hazard? </a:t>
            </a:r>
          </a:p>
          <a:p>
            <a:pPr marL="914400" lvl="1" indent="-514350">
              <a:buFont typeface="+mj-lt"/>
              <a:buAutoNum type="alphaLcPeriod"/>
            </a:pPr>
            <a:r>
              <a:rPr lang="en-US" dirty="0" smtClean="0"/>
              <a:t>Fire hazard</a:t>
            </a:r>
            <a:endParaRPr lang="en-US" dirty="0"/>
          </a:p>
          <a:p>
            <a:pPr marL="914400" lvl="1" indent="-514350">
              <a:buFont typeface="+mj-lt"/>
              <a:buAutoNum type="alphaLcPeriod"/>
            </a:pPr>
            <a:r>
              <a:rPr lang="en-US" dirty="0" smtClean="0"/>
              <a:t>Acute toxicity</a:t>
            </a:r>
          </a:p>
          <a:p>
            <a:pPr marL="914400" lvl="1" indent="-514350">
              <a:buFont typeface="+mj-lt"/>
              <a:buAutoNum type="alphaLcPeriod"/>
            </a:pPr>
            <a:r>
              <a:rPr lang="en-US" dirty="0" smtClean="0"/>
              <a:t>Explosive</a:t>
            </a:r>
          </a:p>
          <a:p>
            <a:pPr marL="914400" lvl="1" indent="-514350">
              <a:buFont typeface="+mj-lt"/>
              <a:buAutoNum type="alphaLcPeriod"/>
            </a:pPr>
            <a:r>
              <a:rPr lang="en-US" dirty="0" smtClean="0"/>
              <a:t>High pressure</a:t>
            </a:r>
            <a:endParaRPr lang="en-US" dirty="0"/>
          </a:p>
        </p:txBody>
      </p:sp>
      <p:sp>
        <p:nvSpPr>
          <p:cNvPr id="7" name="Content Placeholder 2"/>
          <p:cNvSpPr txBox="1">
            <a:spLocks/>
          </p:cNvSpPr>
          <p:nvPr/>
        </p:nvSpPr>
        <p:spPr>
          <a:xfrm>
            <a:off x="457200" y="4876800"/>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 </a:t>
            </a:r>
            <a:r>
              <a:rPr lang="en-US" b="1" dirty="0" smtClean="0">
                <a:solidFill>
                  <a:srgbClr val="FF0000"/>
                </a:solidFill>
              </a:rPr>
              <a:t>b. Acute toxicity</a:t>
            </a:r>
            <a:endParaRPr lang="en-US" b="1" dirty="0">
              <a:solidFill>
                <a:srgbClr val="FF0000"/>
              </a:solidFill>
            </a:endParaRPr>
          </a:p>
        </p:txBody>
      </p:sp>
    </p:spTree>
    <p:extLst>
      <p:ext uri="{BB962C8B-B14F-4D97-AF65-F5344CB8AC3E}">
        <p14:creationId xmlns:p14="http://schemas.microsoft.com/office/powerpoint/2010/main" val="343676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6"/>
            <a:ext cx="8229600" cy="1143000"/>
          </a:xfrm>
        </p:spPr>
        <p:txBody>
          <a:bodyPr/>
          <a:lstStyle/>
          <a:p>
            <a:r>
              <a:rPr lang="en-US" dirty="0" smtClean="0"/>
              <a:t>Knowledge Check</a:t>
            </a:r>
            <a:endParaRPr lang="en-US" dirty="0"/>
          </a:p>
        </p:txBody>
      </p:sp>
      <p:sp>
        <p:nvSpPr>
          <p:cNvPr id="3" name="Content Placeholder 2"/>
          <p:cNvSpPr>
            <a:spLocks noGrp="1"/>
          </p:cNvSpPr>
          <p:nvPr>
            <p:ph idx="1"/>
          </p:nvPr>
        </p:nvSpPr>
        <p:spPr>
          <a:xfrm>
            <a:off x="685800" y="914400"/>
            <a:ext cx="7924800" cy="4419600"/>
          </a:xfrm>
        </p:spPr>
        <p:txBody>
          <a:bodyPr>
            <a:normAutofit/>
          </a:bodyPr>
          <a:lstStyle/>
          <a:p>
            <a:pPr marL="514350" indent="-514350">
              <a:spcBef>
                <a:spcPts val="0"/>
              </a:spcBef>
              <a:buFont typeface="+mj-lt"/>
              <a:buAutoNum type="arabicPeriod" startAt="5"/>
            </a:pPr>
            <a:r>
              <a:rPr lang="en-US" sz="2800" dirty="0" smtClean="0"/>
              <a:t>Which of the following is the preferred order of controlling hazards, or “hierarchy of controls,” for hazardous materials? </a:t>
            </a:r>
          </a:p>
          <a:p>
            <a:pPr marL="914400" lvl="1" indent="-514350">
              <a:spcBef>
                <a:spcPts val="0"/>
              </a:spcBef>
              <a:buFont typeface="+mj-lt"/>
              <a:buAutoNum type="alphaLcPeriod"/>
            </a:pPr>
            <a:r>
              <a:rPr lang="en-US" sz="2400" dirty="0" smtClean="0"/>
              <a:t>PPE, Administrative Controls, Engineering Controls, Elimination</a:t>
            </a:r>
          </a:p>
          <a:p>
            <a:pPr marL="914400" lvl="1" indent="-514350">
              <a:spcBef>
                <a:spcPts val="0"/>
              </a:spcBef>
              <a:buFont typeface="+mj-lt"/>
              <a:buAutoNum type="alphaLcPeriod"/>
            </a:pPr>
            <a:r>
              <a:rPr lang="en-US" sz="2400" dirty="0" smtClean="0"/>
              <a:t>Administrative Controls, Engineering Controls, Elimination, PPE</a:t>
            </a:r>
          </a:p>
          <a:p>
            <a:pPr marL="914400" lvl="1" indent="-514350">
              <a:spcBef>
                <a:spcPts val="0"/>
              </a:spcBef>
              <a:buFont typeface="+mj-lt"/>
              <a:buAutoNum type="alphaLcPeriod"/>
            </a:pPr>
            <a:r>
              <a:rPr lang="en-US" sz="2400" dirty="0" smtClean="0"/>
              <a:t>Engineering Controls, Elimination, PPE, Administrative Controls</a:t>
            </a:r>
          </a:p>
          <a:p>
            <a:pPr marL="914400" lvl="1" indent="-514350">
              <a:spcBef>
                <a:spcPts val="0"/>
              </a:spcBef>
              <a:buFont typeface="+mj-lt"/>
              <a:buAutoNum type="alphaLcPeriod"/>
            </a:pPr>
            <a:r>
              <a:rPr lang="en-US" sz="2400" dirty="0" smtClean="0"/>
              <a:t>Elimination, Engineering Controls, Administrative Controls, PPE</a:t>
            </a:r>
            <a:endParaRPr lang="en-US" sz="2400" dirty="0"/>
          </a:p>
        </p:txBody>
      </p:sp>
      <p:sp>
        <p:nvSpPr>
          <p:cNvPr id="7" name="Content Placeholder 2"/>
          <p:cNvSpPr txBox="1">
            <a:spLocks/>
          </p:cNvSpPr>
          <p:nvPr/>
        </p:nvSpPr>
        <p:spPr>
          <a:xfrm>
            <a:off x="478971" y="5181600"/>
            <a:ext cx="82296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b="1" dirty="0" smtClean="0"/>
              <a:t>Answer: </a:t>
            </a:r>
            <a:r>
              <a:rPr lang="en-US" sz="2600" b="1" dirty="0" smtClean="0">
                <a:solidFill>
                  <a:srgbClr val="FF0000"/>
                </a:solidFill>
              </a:rPr>
              <a:t>d. Elimination, Engineering Controls, Administrative Controls, PPE</a:t>
            </a:r>
            <a:endParaRPr lang="en-US" sz="2600" b="1" dirty="0">
              <a:solidFill>
                <a:srgbClr val="FF0000"/>
              </a:solidFill>
            </a:endParaRPr>
          </a:p>
        </p:txBody>
      </p:sp>
    </p:spTree>
    <p:extLst>
      <p:ext uri="{BB962C8B-B14F-4D97-AF65-F5344CB8AC3E}">
        <p14:creationId xmlns:p14="http://schemas.microsoft.com/office/powerpoint/2010/main" val="298994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46314" y="1066800"/>
            <a:ext cx="8316686" cy="4114800"/>
          </a:xfrm>
        </p:spPr>
        <p:txBody>
          <a:bodyPr>
            <a:normAutofit/>
          </a:bodyPr>
          <a:lstStyle/>
          <a:p>
            <a:pPr marL="514350" indent="-514350">
              <a:spcBef>
                <a:spcPts val="600"/>
              </a:spcBef>
              <a:buFont typeface="+mj-lt"/>
              <a:buAutoNum type="arabicPeriod" startAt="6"/>
            </a:pPr>
            <a:r>
              <a:rPr lang="en-US" dirty="0" smtClean="0"/>
              <a:t>When transferring a flammable liquid from one container to another, the containers should be ___ to prevent static electricity from creating a fire hazard. </a:t>
            </a:r>
          </a:p>
          <a:p>
            <a:pPr marL="914400" lvl="1" indent="-514350">
              <a:spcBef>
                <a:spcPts val="600"/>
              </a:spcBef>
              <a:buFont typeface="+mj-lt"/>
              <a:buAutoNum type="alphaLcPeriod"/>
            </a:pPr>
            <a:r>
              <a:rPr lang="en-US" dirty="0" smtClean="0"/>
              <a:t>ventilated or pressurized</a:t>
            </a:r>
          </a:p>
          <a:p>
            <a:pPr marL="914400" lvl="1" indent="-514350">
              <a:spcBef>
                <a:spcPts val="600"/>
              </a:spcBef>
              <a:buFont typeface="+mj-lt"/>
              <a:buAutoNum type="alphaLcPeriod"/>
            </a:pPr>
            <a:r>
              <a:rPr lang="en-US" dirty="0" smtClean="0"/>
              <a:t>ventilated and pressurized</a:t>
            </a:r>
            <a:endParaRPr lang="en-US" dirty="0"/>
          </a:p>
          <a:p>
            <a:pPr marL="914400" lvl="1" indent="-514350">
              <a:spcBef>
                <a:spcPts val="600"/>
              </a:spcBef>
              <a:buFont typeface="+mj-lt"/>
              <a:buAutoNum type="alphaLcPeriod"/>
            </a:pPr>
            <a:r>
              <a:rPr lang="en-US" dirty="0" smtClean="0"/>
              <a:t>bonded or grounded</a:t>
            </a:r>
          </a:p>
          <a:p>
            <a:pPr marL="914400" lvl="1" indent="-514350">
              <a:spcBef>
                <a:spcPts val="600"/>
              </a:spcBef>
              <a:buFont typeface="+mj-lt"/>
              <a:buAutoNum type="alphaLcPeriod"/>
            </a:pPr>
            <a:r>
              <a:rPr lang="en-US" dirty="0" smtClean="0"/>
              <a:t>bonded and grounded</a:t>
            </a:r>
          </a:p>
          <a:p>
            <a:pPr marL="914400" lvl="1" indent="-514350">
              <a:buFont typeface="+mj-lt"/>
              <a:buAutoNum type="alphaLcPeriod"/>
            </a:pPr>
            <a:endParaRPr lang="en-US" dirty="0"/>
          </a:p>
        </p:txBody>
      </p:sp>
      <p:sp>
        <p:nvSpPr>
          <p:cNvPr id="7" name="Content Placeholder 2"/>
          <p:cNvSpPr txBox="1">
            <a:spLocks/>
          </p:cNvSpPr>
          <p:nvPr/>
        </p:nvSpPr>
        <p:spPr>
          <a:xfrm>
            <a:off x="446314" y="5315712"/>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 </a:t>
            </a:r>
            <a:r>
              <a:rPr lang="en-US" b="1" dirty="0" smtClean="0">
                <a:solidFill>
                  <a:srgbClr val="FF0000"/>
                </a:solidFill>
              </a:rPr>
              <a:t>d. bonded and grounded</a:t>
            </a:r>
            <a:endParaRPr lang="en-US" b="1" dirty="0">
              <a:solidFill>
                <a:srgbClr val="FF0000"/>
              </a:solidFill>
            </a:endParaRPr>
          </a:p>
        </p:txBody>
      </p:sp>
    </p:spTree>
    <p:extLst>
      <p:ext uri="{BB962C8B-B14F-4D97-AF65-F5344CB8AC3E}">
        <p14:creationId xmlns:p14="http://schemas.microsoft.com/office/powerpoint/2010/main" val="219983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066800"/>
            <a:ext cx="8229600" cy="4267200"/>
          </a:xfrm>
        </p:spPr>
        <p:txBody>
          <a:bodyPr>
            <a:normAutofit fontScale="92500" lnSpcReduction="10000"/>
          </a:bodyPr>
          <a:lstStyle/>
          <a:p>
            <a:pPr marL="514350" indent="-514350">
              <a:buFont typeface="+mj-lt"/>
              <a:buAutoNum type="arabicPeriod" startAt="7"/>
            </a:pPr>
            <a:r>
              <a:rPr lang="en-US" dirty="0" smtClean="0"/>
              <a:t>Which of the following hazard controls is an example of an engineering control? </a:t>
            </a:r>
          </a:p>
          <a:p>
            <a:pPr marL="914400" lvl="1" indent="-514350">
              <a:buFont typeface="+mj-lt"/>
              <a:buAutoNum type="alphaLcPeriod"/>
            </a:pPr>
            <a:r>
              <a:rPr lang="en-US" dirty="0" smtClean="0"/>
              <a:t>Enclosing an operation to prevent contact with the hazardous material</a:t>
            </a:r>
            <a:endParaRPr lang="en-US" dirty="0"/>
          </a:p>
          <a:p>
            <a:pPr marL="914400" lvl="1" indent="-514350">
              <a:buFont typeface="+mj-lt"/>
              <a:buAutoNum type="alphaLcPeriod"/>
            </a:pPr>
            <a:r>
              <a:rPr lang="en-US" dirty="0" smtClean="0"/>
              <a:t>Training employees on the proper handling and storage of a hazardous material</a:t>
            </a:r>
          </a:p>
          <a:p>
            <a:pPr marL="914400" lvl="1" indent="-514350">
              <a:buFont typeface="+mj-lt"/>
              <a:buAutoNum type="alphaLcPeriod"/>
            </a:pPr>
            <a:r>
              <a:rPr lang="en-US" dirty="0" smtClean="0"/>
              <a:t>Implementing a procedure for the proper use of a hazardous material</a:t>
            </a:r>
          </a:p>
          <a:p>
            <a:pPr marL="914400" lvl="1" indent="-514350">
              <a:buFont typeface="+mj-lt"/>
              <a:buAutoNum type="alphaLcPeriod"/>
            </a:pPr>
            <a:r>
              <a:rPr lang="en-US" dirty="0" smtClean="0"/>
              <a:t>Requiring personal protective equipment to be worn when working with a hazardous material</a:t>
            </a:r>
            <a:endParaRPr lang="en-US" dirty="0"/>
          </a:p>
        </p:txBody>
      </p:sp>
      <p:sp>
        <p:nvSpPr>
          <p:cNvPr id="7" name="Content Placeholder 2"/>
          <p:cNvSpPr txBox="1">
            <a:spLocks/>
          </p:cNvSpPr>
          <p:nvPr/>
        </p:nvSpPr>
        <p:spPr>
          <a:xfrm>
            <a:off x="457200" y="5181600"/>
            <a:ext cx="8229600" cy="8382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 </a:t>
            </a:r>
            <a:r>
              <a:rPr lang="en-US" b="1" dirty="0" smtClean="0">
                <a:solidFill>
                  <a:srgbClr val="FF0000"/>
                </a:solidFill>
              </a:rPr>
              <a:t>a. Enclosing an operation to prevent contact with the hazardous material</a:t>
            </a:r>
            <a:endParaRPr lang="en-US" b="1" dirty="0">
              <a:solidFill>
                <a:srgbClr val="FF0000"/>
              </a:solidFill>
            </a:endParaRPr>
          </a:p>
        </p:txBody>
      </p:sp>
    </p:spTree>
    <p:extLst>
      <p:ext uri="{BB962C8B-B14F-4D97-AF65-F5344CB8AC3E}">
        <p14:creationId xmlns:p14="http://schemas.microsoft.com/office/powerpoint/2010/main" val="177871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1295400"/>
            <a:ext cx="7543800" cy="4038600"/>
          </a:xfrm>
        </p:spPr>
        <p:txBody>
          <a:bodyPr/>
          <a:lstStyle/>
          <a:p>
            <a:pPr marL="0" indent="0">
              <a:buNone/>
            </a:pPr>
            <a:r>
              <a:rPr lang="en-US" dirty="0" smtClean="0"/>
              <a:t>Examples of worksite exposure:</a:t>
            </a:r>
          </a:p>
          <a:p>
            <a:r>
              <a:rPr lang="en-US" sz="2800" dirty="0" smtClean="0"/>
              <a:t>Operations involving the storage, handling, and/or use of:</a:t>
            </a:r>
            <a:endParaRPr lang="en-US" sz="2800" dirty="0"/>
          </a:p>
          <a:p>
            <a:pPr lvl="1"/>
            <a:r>
              <a:rPr lang="en-US" sz="2400" dirty="0" smtClean="0"/>
              <a:t>Compressed gases</a:t>
            </a:r>
          </a:p>
          <a:p>
            <a:pPr lvl="2"/>
            <a:r>
              <a:rPr lang="en-US" sz="2000" dirty="0" smtClean="0"/>
              <a:t>Liquefied gases – anhydrous ammonia, chlorine, propane, nitrous oxide, and carbon dioxide</a:t>
            </a:r>
          </a:p>
          <a:p>
            <a:pPr lvl="2"/>
            <a:r>
              <a:rPr lang="en-US" sz="2000" dirty="0" smtClean="0"/>
              <a:t>Non-liquefied gases – oxygen, nitrogen, helium, and argon</a:t>
            </a:r>
          </a:p>
          <a:p>
            <a:pPr lvl="2"/>
            <a:r>
              <a:rPr lang="en-US" sz="2000" dirty="0" smtClean="0"/>
              <a:t>Dissolved gases - acetylene</a:t>
            </a:r>
          </a:p>
        </p:txBody>
      </p:sp>
      <p:sp>
        <p:nvSpPr>
          <p:cNvPr id="5" name="Title 1"/>
          <p:cNvSpPr>
            <a:spLocks noGrp="1"/>
          </p:cNvSpPr>
          <p:nvPr>
            <p:ph type="title"/>
          </p:nvPr>
        </p:nvSpPr>
        <p:spPr>
          <a:xfrm>
            <a:off x="228600" y="152400"/>
            <a:ext cx="8686800" cy="838200"/>
          </a:xfrm>
        </p:spPr>
        <p:txBody>
          <a:bodyPr/>
          <a:lstStyle/>
          <a:p>
            <a:pPr lvl="0"/>
            <a:r>
              <a:rPr lang="en-US" dirty="0" smtClean="0"/>
              <a:t>Exposure </a:t>
            </a:r>
            <a:r>
              <a:rPr lang="en-US" dirty="0"/>
              <a:t>to </a:t>
            </a:r>
            <a:r>
              <a:rPr lang="en-US" dirty="0" smtClean="0"/>
              <a:t>Hazardous </a:t>
            </a:r>
            <a:r>
              <a:rPr lang="en-US" dirty="0"/>
              <a:t>M</a:t>
            </a:r>
            <a:r>
              <a:rPr lang="en-US" dirty="0" smtClean="0"/>
              <a:t>aterials</a:t>
            </a:r>
            <a:r>
              <a:rPr lang="en-US" dirty="0"/>
              <a:t/>
            </a:r>
            <a:br>
              <a:rPr lang="en-US" dirty="0"/>
            </a:br>
            <a:endParaRPr lang="en-US" dirty="0"/>
          </a:p>
        </p:txBody>
      </p:sp>
    </p:spTree>
    <p:extLst>
      <p:ext uri="{BB962C8B-B14F-4D97-AF65-F5344CB8AC3E}">
        <p14:creationId xmlns:p14="http://schemas.microsoft.com/office/powerpoint/2010/main" val="133655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1143000"/>
            <a:ext cx="7543800" cy="4876800"/>
          </a:xfrm>
        </p:spPr>
        <p:txBody>
          <a:bodyPr/>
          <a:lstStyle/>
          <a:p>
            <a:pPr lvl="1"/>
            <a:r>
              <a:rPr lang="en-US" sz="2400" dirty="0" smtClean="0"/>
              <a:t>Flammable liquids</a:t>
            </a:r>
          </a:p>
          <a:p>
            <a:pPr lvl="2"/>
            <a:r>
              <a:rPr lang="en-US" sz="2000" dirty="0" smtClean="0"/>
              <a:t>Category 1 – ethyl ether, </a:t>
            </a:r>
            <a:r>
              <a:rPr lang="en-US" sz="2000" dirty="0" err="1" smtClean="0"/>
              <a:t>isopentane</a:t>
            </a:r>
            <a:r>
              <a:rPr lang="en-US" sz="2000" dirty="0" smtClean="0"/>
              <a:t>, propylene oxide</a:t>
            </a:r>
          </a:p>
          <a:p>
            <a:pPr lvl="2"/>
            <a:r>
              <a:rPr lang="en-US" sz="2000" dirty="0" smtClean="0"/>
              <a:t>Category 2 – acetone, benzene, ethyl alcohol, gasoline isopropyl alcohol, toluene</a:t>
            </a:r>
          </a:p>
          <a:p>
            <a:pPr lvl="2"/>
            <a:r>
              <a:rPr lang="en-US" sz="2000" dirty="0" smtClean="0"/>
              <a:t>Category 3 – naphtha, turpentine, xylene</a:t>
            </a:r>
          </a:p>
          <a:p>
            <a:pPr lvl="2"/>
            <a:r>
              <a:rPr lang="en-US" sz="2000" dirty="0" smtClean="0"/>
              <a:t>Category 4 – ethylene glycol, </a:t>
            </a:r>
            <a:r>
              <a:rPr lang="en-US" sz="2000" dirty="0" err="1" smtClean="0"/>
              <a:t>glycerine</a:t>
            </a:r>
            <a:endParaRPr lang="en-US" sz="2000" dirty="0" smtClean="0"/>
          </a:p>
          <a:p>
            <a:pPr lvl="1"/>
            <a:r>
              <a:rPr lang="en-US" sz="2400" dirty="0" smtClean="0"/>
              <a:t>Cryogenics and refrigerated liquids – </a:t>
            </a:r>
            <a:r>
              <a:rPr lang="en-US" sz="2000" dirty="0" smtClean="0"/>
              <a:t>oxygen, nitrogen, argon, hydrogen, helium LNG, Liquid methane, carbon monoxide</a:t>
            </a:r>
          </a:p>
          <a:p>
            <a:pPr lvl="1"/>
            <a:r>
              <a:rPr lang="en-US" sz="2400" dirty="0" smtClean="0"/>
              <a:t>Liquefied petroleum gases (LPGs) – </a:t>
            </a:r>
            <a:r>
              <a:rPr lang="en-US" sz="2000" dirty="0" smtClean="0"/>
              <a:t>propane, propylene, butane, and butylene</a:t>
            </a:r>
          </a:p>
          <a:p>
            <a:pPr lvl="1"/>
            <a:r>
              <a:rPr lang="en-US" sz="2400" dirty="0" smtClean="0"/>
              <a:t>Explosives and blasting agents</a:t>
            </a:r>
          </a:p>
        </p:txBody>
      </p:sp>
      <p:sp>
        <p:nvSpPr>
          <p:cNvPr id="5" name="Title 1"/>
          <p:cNvSpPr>
            <a:spLocks noGrp="1"/>
          </p:cNvSpPr>
          <p:nvPr>
            <p:ph type="title"/>
          </p:nvPr>
        </p:nvSpPr>
        <p:spPr>
          <a:xfrm>
            <a:off x="228600" y="152400"/>
            <a:ext cx="8686800" cy="838200"/>
          </a:xfrm>
        </p:spPr>
        <p:txBody>
          <a:bodyPr/>
          <a:lstStyle/>
          <a:p>
            <a:pPr lvl="0"/>
            <a:r>
              <a:rPr lang="en-US" dirty="0" smtClean="0"/>
              <a:t>Exposure </a:t>
            </a:r>
            <a:r>
              <a:rPr lang="en-US" dirty="0"/>
              <a:t>to </a:t>
            </a:r>
            <a:r>
              <a:rPr lang="en-US" dirty="0" smtClean="0"/>
              <a:t>Hazardous </a:t>
            </a:r>
            <a:r>
              <a:rPr lang="en-US" dirty="0"/>
              <a:t>M</a:t>
            </a:r>
            <a:r>
              <a:rPr lang="en-US" dirty="0" smtClean="0"/>
              <a:t>aterials</a:t>
            </a:r>
            <a:r>
              <a:rPr lang="en-US" dirty="0"/>
              <a:t/>
            </a:r>
            <a:br>
              <a:rPr lang="en-US" dirty="0"/>
            </a:br>
            <a:endParaRPr lang="en-US" dirty="0"/>
          </a:p>
        </p:txBody>
      </p:sp>
    </p:spTree>
    <p:extLst>
      <p:ext uri="{BB962C8B-B14F-4D97-AF65-F5344CB8AC3E}">
        <p14:creationId xmlns:p14="http://schemas.microsoft.com/office/powerpoint/2010/main" val="1465289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81100"/>
            <a:ext cx="5029200" cy="4495800"/>
          </a:xfrm>
        </p:spPr>
        <p:txBody>
          <a:bodyPr/>
          <a:lstStyle/>
          <a:p>
            <a:r>
              <a:rPr lang="en-US" sz="2800" dirty="0" smtClean="0"/>
              <a:t>Spray finishing operations</a:t>
            </a:r>
          </a:p>
          <a:p>
            <a:r>
              <a:rPr lang="en-US" sz="2800" dirty="0" smtClean="0"/>
              <a:t>Dipping and coating operations</a:t>
            </a:r>
          </a:p>
          <a:p>
            <a:r>
              <a:rPr lang="en-US" sz="2800" dirty="0" smtClean="0"/>
              <a:t>Processing of highly hazardous chemicals</a:t>
            </a:r>
          </a:p>
          <a:p>
            <a:r>
              <a:rPr lang="en-US" sz="2800" dirty="0"/>
              <a:t>C</a:t>
            </a:r>
            <a:r>
              <a:rPr lang="en-US" sz="2800" dirty="0" smtClean="0"/>
              <a:t>lean-up and management of hazardous waste operations and emergency response</a:t>
            </a:r>
          </a:p>
        </p:txBody>
      </p:sp>
      <p:sp>
        <p:nvSpPr>
          <p:cNvPr id="5" name="Title 1"/>
          <p:cNvSpPr>
            <a:spLocks noGrp="1"/>
          </p:cNvSpPr>
          <p:nvPr>
            <p:ph type="title"/>
          </p:nvPr>
        </p:nvSpPr>
        <p:spPr>
          <a:xfrm>
            <a:off x="228600" y="152400"/>
            <a:ext cx="8686800" cy="838200"/>
          </a:xfrm>
        </p:spPr>
        <p:txBody>
          <a:bodyPr/>
          <a:lstStyle/>
          <a:p>
            <a:pPr lvl="0"/>
            <a:r>
              <a:rPr lang="en-US" dirty="0" smtClean="0"/>
              <a:t>Exposure </a:t>
            </a:r>
            <a:r>
              <a:rPr lang="en-US" dirty="0"/>
              <a:t>to </a:t>
            </a:r>
            <a:r>
              <a:rPr lang="en-US" dirty="0" smtClean="0"/>
              <a:t>Hazardous </a:t>
            </a:r>
            <a:r>
              <a:rPr lang="en-US" dirty="0"/>
              <a:t>M</a:t>
            </a:r>
            <a:r>
              <a:rPr lang="en-US" dirty="0" smtClean="0"/>
              <a:t>aterials</a:t>
            </a:r>
            <a:r>
              <a:rPr lang="en-US" dirty="0"/>
              <a:t/>
            </a:r>
            <a:br>
              <a:rPr lang="en-US" dirty="0"/>
            </a:br>
            <a:endParaRPr lang="en-US" dirty="0"/>
          </a:p>
        </p:txBody>
      </p:sp>
      <p:pic>
        <p:nvPicPr>
          <p:cNvPr id="2" name="Picture 1" title="People cleani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90614" y="1207770"/>
            <a:ext cx="2009345" cy="2068830"/>
          </a:xfrm>
          <a:prstGeom prst="rect">
            <a:avLst/>
          </a:prstGeom>
          <a:ln>
            <a:solidFill>
              <a:schemeClr val="tx1"/>
            </a:solidFill>
          </a:ln>
        </p:spPr>
      </p:pic>
      <p:pic>
        <p:nvPicPr>
          <p:cNvPr id="4" name="Picture 3" title="Trash"/>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3589782"/>
            <a:ext cx="1575309" cy="2362964"/>
          </a:xfrm>
          <a:prstGeom prst="rect">
            <a:avLst/>
          </a:prstGeom>
          <a:ln>
            <a:solidFill>
              <a:schemeClr val="tx1"/>
            </a:solidFill>
          </a:ln>
        </p:spPr>
      </p:pic>
      <p:sp>
        <p:nvSpPr>
          <p:cNvPr id="6" name="TextBox 5"/>
          <p:cNvSpPr txBox="1"/>
          <p:nvPr/>
        </p:nvSpPr>
        <p:spPr>
          <a:xfrm>
            <a:off x="6565756" y="3276600"/>
            <a:ext cx="1854995" cy="215444"/>
          </a:xfrm>
          <a:prstGeom prst="rect">
            <a:avLst/>
          </a:prstGeom>
          <a:noFill/>
        </p:spPr>
        <p:txBody>
          <a:bodyPr wrap="none" rtlCol="0">
            <a:spAutoFit/>
          </a:bodyPr>
          <a:lstStyle/>
          <a:p>
            <a:r>
              <a:rPr lang="en-US" sz="800" dirty="0" smtClean="0"/>
              <a:t>Source: OSHA; courtesy of U.S. Air Force</a:t>
            </a:r>
            <a:endParaRPr lang="en-US" sz="800" dirty="0"/>
          </a:p>
        </p:txBody>
      </p:sp>
      <p:sp>
        <p:nvSpPr>
          <p:cNvPr id="7" name="TextBox 6"/>
          <p:cNvSpPr txBox="1"/>
          <p:nvPr/>
        </p:nvSpPr>
        <p:spPr>
          <a:xfrm>
            <a:off x="7160842" y="5952746"/>
            <a:ext cx="1221809" cy="215444"/>
          </a:xfrm>
          <a:prstGeom prst="rect">
            <a:avLst/>
          </a:prstGeom>
          <a:noFill/>
        </p:spPr>
        <p:txBody>
          <a:bodyPr wrap="none" rtlCol="0">
            <a:spAutoFit/>
          </a:bodyPr>
          <a:lstStyle/>
          <a:p>
            <a:pPr algn="r"/>
            <a:r>
              <a:rPr lang="en-US" sz="800" dirty="0" smtClean="0"/>
              <a:t>Source: FEMA; S. </a:t>
            </a:r>
            <a:r>
              <a:rPr lang="en-US" sz="800" dirty="0" err="1" smtClean="0"/>
              <a:t>Shapira</a:t>
            </a:r>
            <a:endParaRPr lang="en-US" sz="800" dirty="0"/>
          </a:p>
        </p:txBody>
      </p:sp>
    </p:spTree>
    <p:extLst>
      <p:ext uri="{BB962C8B-B14F-4D97-AF65-F5344CB8AC3E}">
        <p14:creationId xmlns:p14="http://schemas.microsoft.com/office/powerpoint/2010/main" val="876578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2057400"/>
          </a:xfrm>
        </p:spPr>
        <p:txBody>
          <a:bodyPr/>
          <a:lstStyle/>
          <a:p>
            <a:pPr marL="0" indent="0">
              <a:buNone/>
            </a:pPr>
            <a:r>
              <a:rPr lang="en-US" dirty="0" smtClean="0"/>
              <a:t>Additional precautions for hazard exposures:</a:t>
            </a:r>
          </a:p>
          <a:p>
            <a:r>
              <a:rPr lang="en-US" sz="2800" dirty="0" smtClean="0"/>
              <a:t>Hazardous (classified) locations</a:t>
            </a:r>
          </a:p>
          <a:p>
            <a:r>
              <a:rPr lang="en-US" sz="2800" dirty="0" smtClean="0"/>
              <a:t>Confined spaces</a:t>
            </a:r>
          </a:p>
        </p:txBody>
      </p:sp>
      <p:sp>
        <p:nvSpPr>
          <p:cNvPr id="5" name="Title 1"/>
          <p:cNvSpPr>
            <a:spLocks noGrp="1"/>
          </p:cNvSpPr>
          <p:nvPr>
            <p:ph type="title"/>
          </p:nvPr>
        </p:nvSpPr>
        <p:spPr>
          <a:xfrm>
            <a:off x="228600" y="152400"/>
            <a:ext cx="8686800" cy="838200"/>
          </a:xfrm>
        </p:spPr>
        <p:txBody>
          <a:bodyPr/>
          <a:lstStyle/>
          <a:p>
            <a:pPr lvl="0"/>
            <a:r>
              <a:rPr lang="en-US" dirty="0" smtClean="0"/>
              <a:t>Exposure </a:t>
            </a:r>
            <a:r>
              <a:rPr lang="en-US" dirty="0"/>
              <a:t>to </a:t>
            </a:r>
            <a:r>
              <a:rPr lang="en-US" dirty="0" smtClean="0"/>
              <a:t>Hazardous </a:t>
            </a:r>
            <a:r>
              <a:rPr lang="en-US" dirty="0"/>
              <a:t>M</a:t>
            </a:r>
            <a:r>
              <a:rPr lang="en-US" dirty="0" smtClean="0"/>
              <a:t>aterials</a:t>
            </a:r>
            <a:r>
              <a:rPr lang="en-US" dirty="0"/>
              <a:t/>
            </a:r>
            <a:br>
              <a:rPr lang="en-US" dirty="0"/>
            </a:br>
            <a:endParaRPr lang="en-US" dirty="0"/>
          </a:p>
        </p:txBody>
      </p:sp>
      <p:pic>
        <p:nvPicPr>
          <p:cNvPr id="2" name="Picture 1" title="Man in confined sp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300" y="3048000"/>
            <a:ext cx="3581400" cy="2678887"/>
          </a:xfrm>
          <a:prstGeom prst="rect">
            <a:avLst/>
          </a:prstGeom>
          <a:ln>
            <a:solidFill>
              <a:schemeClr val="tx1"/>
            </a:solidFill>
          </a:ln>
        </p:spPr>
      </p:pic>
      <p:sp>
        <p:nvSpPr>
          <p:cNvPr id="6" name="TextBox 5"/>
          <p:cNvSpPr txBox="1"/>
          <p:nvPr/>
        </p:nvSpPr>
        <p:spPr>
          <a:xfrm>
            <a:off x="5574030" y="5726887"/>
            <a:ext cx="807720"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1199298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pPr lvl="0"/>
            <a:r>
              <a:rPr lang="en-US" dirty="0" smtClean="0"/>
              <a:t>Exposure </a:t>
            </a:r>
            <a:r>
              <a:rPr lang="en-US" dirty="0"/>
              <a:t>to </a:t>
            </a:r>
            <a:r>
              <a:rPr lang="en-US" dirty="0" smtClean="0"/>
              <a:t>Hazardous </a:t>
            </a:r>
            <a:r>
              <a:rPr lang="en-US" dirty="0"/>
              <a:t>M</a:t>
            </a:r>
            <a:r>
              <a:rPr lang="en-US" dirty="0" smtClean="0"/>
              <a:t>aterials</a:t>
            </a:r>
            <a:r>
              <a:rPr lang="en-US" dirty="0"/>
              <a:t/>
            </a:r>
            <a:br>
              <a:rPr lang="en-US" dirty="0"/>
            </a:br>
            <a:endParaRPr lang="en-US" dirty="0"/>
          </a:p>
        </p:txBody>
      </p:sp>
      <p:sp>
        <p:nvSpPr>
          <p:cNvPr id="3" name="Content Placeholder 2"/>
          <p:cNvSpPr>
            <a:spLocks noGrp="1"/>
          </p:cNvSpPr>
          <p:nvPr>
            <p:ph idx="1"/>
          </p:nvPr>
        </p:nvSpPr>
        <p:spPr>
          <a:xfrm>
            <a:off x="685800" y="1348033"/>
            <a:ext cx="4908142" cy="4495801"/>
          </a:xfrm>
        </p:spPr>
        <p:txBody>
          <a:bodyPr/>
          <a:lstStyle/>
          <a:p>
            <a:pPr marL="0" indent="0">
              <a:buNone/>
            </a:pPr>
            <a:r>
              <a:rPr lang="en-US" dirty="0"/>
              <a:t>Routes of </a:t>
            </a:r>
            <a:r>
              <a:rPr lang="en-US" dirty="0" smtClean="0"/>
              <a:t>entry:</a:t>
            </a:r>
            <a:endParaRPr lang="en-US" dirty="0"/>
          </a:p>
          <a:p>
            <a:r>
              <a:rPr lang="en-US" sz="2800" dirty="0" smtClean="0"/>
              <a:t>Inhalation*</a:t>
            </a:r>
            <a:endParaRPr lang="en-US" sz="2800" dirty="0"/>
          </a:p>
          <a:p>
            <a:r>
              <a:rPr lang="en-US" sz="2800" dirty="0"/>
              <a:t>Ingestion</a:t>
            </a:r>
          </a:p>
          <a:p>
            <a:r>
              <a:rPr lang="en-US" sz="2800" dirty="0"/>
              <a:t>Absorption </a:t>
            </a:r>
          </a:p>
          <a:p>
            <a:r>
              <a:rPr lang="en-US" sz="2800" dirty="0" smtClean="0"/>
              <a:t>Injection</a:t>
            </a:r>
          </a:p>
          <a:p>
            <a:pPr lvl="1"/>
            <a:endParaRPr lang="en-US" dirty="0"/>
          </a:p>
          <a:p>
            <a:pPr marL="114300" indent="0">
              <a:buNone/>
            </a:pPr>
            <a:r>
              <a:rPr lang="en-US" sz="2800" dirty="0" smtClean="0"/>
              <a:t>* Most Common</a:t>
            </a:r>
            <a:endParaRPr lang="en-US" sz="2800" dirty="0"/>
          </a:p>
        </p:txBody>
      </p:sp>
      <p:pic>
        <p:nvPicPr>
          <p:cNvPr id="10" name="Picture 9" title="exposure to hazardous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500635"/>
            <a:ext cx="4819048" cy="4142857"/>
          </a:xfrm>
          <a:prstGeom prst="rect">
            <a:avLst/>
          </a:prstGeom>
          <a:ln>
            <a:solidFill>
              <a:schemeClr val="tx1"/>
            </a:solidFill>
          </a:ln>
        </p:spPr>
      </p:pic>
      <p:sp>
        <p:nvSpPr>
          <p:cNvPr id="6" name="TextBox 5"/>
          <p:cNvSpPr txBox="1"/>
          <p:nvPr/>
        </p:nvSpPr>
        <p:spPr>
          <a:xfrm>
            <a:off x="6193853" y="5629960"/>
            <a:ext cx="2635658" cy="215444"/>
          </a:xfrm>
          <a:prstGeom prst="rect">
            <a:avLst/>
          </a:prstGeom>
          <a:noFill/>
        </p:spPr>
        <p:txBody>
          <a:bodyPr wrap="none" rtlCol="0">
            <a:spAutoFit/>
          </a:bodyPr>
          <a:lstStyle/>
          <a:p>
            <a:r>
              <a:rPr lang="en-US" sz="800" dirty="0" smtClean="0"/>
              <a:t>Source: Construction Safety Council, used with permission.</a:t>
            </a:r>
            <a:endParaRPr lang="en-US" sz="800" dirty="0"/>
          </a:p>
        </p:txBody>
      </p:sp>
    </p:spTree>
    <p:extLst>
      <p:ext uri="{BB962C8B-B14F-4D97-AF65-F5344CB8AC3E}">
        <p14:creationId xmlns:p14="http://schemas.microsoft.com/office/powerpoint/2010/main" val="5270050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0</TotalTime>
  <Words>6986</Words>
  <Application>Microsoft Office PowerPoint</Application>
  <PresentationFormat>On-screen Show (4:3)</PresentationFormat>
  <Paragraphs>630</Paragraphs>
  <Slides>49</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Tahoma</vt:lpstr>
      <vt:lpstr>Times New Roman</vt:lpstr>
      <vt:lpstr>1_ppt53C6.tmp</vt:lpstr>
      <vt:lpstr>Hazardous Materials</vt:lpstr>
      <vt:lpstr>Introduction</vt:lpstr>
      <vt:lpstr>What’s in it for you?</vt:lpstr>
      <vt:lpstr>Exposure to Hazardous Materials</vt:lpstr>
      <vt:lpstr>Exposure to Hazardous Materials </vt:lpstr>
      <vt:lpstr>Exposure to Hazardous Materials </vt:lpstr>
      <vt:lpstr>Exposure to Hazardous Materials </vt:lpstr>
      <vt:lpstr>Exposure to Hazardous Materials </vt:lpstr>
      <vt:lpstr>Exposure to Hazardous Materials </vt:lpstr>
      <vt:lpstr>Hazards of Hazardous Materials</vt:lpstr>
      <vt:lpstr>Hazards of Hazardous Materials</vt:lpstr>
      <vt:lpstr>Hazards of Hazardous Materials</vt:lpstr>
      <vt:lpstr>Hazards of Hazardous Materials</vt:lpstr>
      <vt:lpstr>Hazards of Hazardous Materials</vt:lpstr>
      <vt:lpstr>Hazards of Hazardous Materials</vt:lpstr>
      <vt:lpstr>Hazards of Hazardous Materials</vt:lpstr>
      <vt:lpstr>Hazards of Hazardous Materials</vt:lpstr>
      <vt:lpstr>Hazards of Hazardous Materials</vt:lpstr>
      <vt:lpstr>Hazards of Hazardous Materials</vt:lpstr>
      <vt:lpstr>Controlling Physical Hazards</vt:lpstr>
      <vt:lpstr>Controlling Physical Hazards</vt:lpstr>
      <vt:lpstr>Controlling Physical Hazards</vt:lpstr>
      <vt:lpstr>Controlling Physical Hazards</vt:lpstr>
      <vt:lpstr>Controlling Physical Hazards</vt:lpstr>
      <vt:lpstr>Controlling Physical Hazards</vt:lpstr>
      <vt:lpstr>Controlling Physical Hazards</vt:lpstr>
      <vt:lpstr>Controlling Physical Hazards</vt:lpstr>
      <vt:lpstr>Controlling Health Hazards</vt:lpstr>
      <vt:lpstr>Controlling Health Hazards</vt:lpstr>
      <vt:lpstr>Controlling Health Hazards</vt:lpstr>
      <vt:lpstr>Controlling Health Hazards</vt:lpstr>
      <vt:lpstr>Controlling Health Hazards</vt:lpstr>
      <vt:lpstr>Controlling Health Hazards</vt:lpstr>
      <vt:lpstr>Controlling Health Hazards</vt:lpstr>
      <vt:lpstr>Hazardous Materials Worksheet</vt:lpstr>
      <vt:lpstr>Hazardous Materials Worksheet</vt:lpstr>
      <vt:lpstr>Hazardous Materials Worksheet</vt:lpstr>
      <vt:lpstr>Hazardous Materials Worksheet</vt:lpstr>
      <vt:lpstr>Hazardous Materials Worksheet</vt:lpstr>
      <vt:lpstr>Hazardous Materials Worksheet</vt:lpstr>
      <vt:lpstr>Hazardous Materials Worksheet</vt:lpstr>
      <vt:lpstr>Summary</vt:lpstr>
      <vt:lpstr>Knowledge Check</vt:lpstr>
      <vt:lpstr>Knowledge Check</vt:lpstr>
      <vt:lpstr>Knowledge Check</vt:lpstr>
      <vt:lpstr>Knowledge Check</vt:lpstr>
      <vt:lpstr>Knowledge Check</vt:lpstr>
      <vt:lpstr>Knowledge Check</vt:lpstr>
      <vt:lpstr>Knowledge Check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2021-02-08T13:46:42Z</dcterms:created>
  <dcterms:modified xsi:type="dcterms:W3CDTF">2021-02-08T13:48:35Z</dcterms:modified>
  <cp:category/>
</cp:coreProperties>
</file>